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7" r:id="rId3"/>
    <p:sldId id="306" r:id="rId4"/>
    <p:sldId id="277" r:id="rId5"/>
    <p:sldId id="278" r:id="rId6"/>
    <p:sldId id="279" r:id="rId7"/>
    <p:sldId id="280" r:id="rId8"/>
    <p:sldId id="288" r:id="rId9"/>
    <p:sldId id="291" r:id="rId10"/>
    <p:sldId id="292" r:id="rId11"/>
    <p:sldId id="293" r:id="rId12"/>
    <p:sldId id="294" r:id="rId13"/>
    <p:sldId id="295" r:id="rId14"/>
    <p:sldId id="296" r:id="rId15"/>
    <p:sldId id="282" r:id="rId16"/>
    <p:sldId id="298" r:id="rId17"/>
    <p:sldId id="299" r:id="rId18"/>
    <p:sldId id="300" r:id="rId19"/>
    <p:sldId id="301" r:id="rId20"/>
    <p:sldId id="302" r:id="rId21"/>
    <p:sldId id="303" r:id="rId22"/>
    <p:sldId id="304" r:id="rId23"/>
    <p:sldId id="305"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Crutchfield" initials="BC"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23232"/>
    <a:srgbClr val="22232F"/>
    <a:srgbClr val="5DD345"/>
    <a:srgbClr val="4B70FF"/>
    <a:srgbClr val="552C9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2" autoAdjust="0"/>
    <p:restoredTop sz="72205" autoAdjust="0"/>
  </p:normalViewPr>
  <p:slideViewPr>
    <p:cSldViewPr snapToGrid="0" snapToObjects="1" showGuides="1">
      <p:cViewPr varScale="1">
        <p:scale>
          <a:sx n="106" d="100"/>
          <a:sy n="106" d="100"/>
        </p:scale>
        <p:origin x="216" y="184"/>
      </p:cViewPr>
      <p:guideLst>
        <p:guide orient="horz" pos="2160"/>
        <p:guide pos="480"/>
      </p:guideLst>
    </p:cSldViewPr>
  </p:slideViewPr>
  <p:notesTextViewPr>
    <p:cViewPr>
      <p:scale>
        <a:sx n="1" d="1"/>
        <a:sy n="1" d="1"/>
      </p:scale>
      <p:origin x="0" y="0"/>
    </p:cViewPr>
  </p:notesTextViewPr>
  <p:sorterViewPr>
    <p:cViewPr>
      <p:scale>
        <a:sx n="100" d="100"/>
        <a:sy n="100" d="100"/>
      </p:scale>
      <p:origin x="0" y="-1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1C46-6C05-3A40-A8E2-011B5C66D4D6}" type="datetimeFigureOut">
              <a:rPr lang="en-US" smtClean="0"/>
              <a:t>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4204D-A129-834B-B1A3-84C093EE0EB0}" type="slidenum">
              <a:rPr lang="en-US" smtClean="0"/>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3</a:t>
            </a:fld>
            <a:endParaRPr lang="en-US" dirty="0"/>
          </a:p>
        </p:txBody>
      </p:sp>
    </p:spTree>
    <p:extLst>
      <p:ext uri="{BB962C8B-B14F-4D97-AF65-F5344CB8AC3E}">
        <p14:creationId xmlns:p14="http://schemas.microsoft.com/office/powerpoint/2010/main" val="213220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want to require certain accessibility measures, the best next step is to provide Settings, where these features can be activated/deactivated per the user’s request.</a:t>
            </a:r>
          </a:p>
        </p:txBody>
      </p:sp>
      <p:sp>
        <p:nvSpPr>
          <p:cNvPr id="4" name="Slide Number Placeholder 3"/>
          <p:cNvSpPr>
            <a:spLocks noGrp="1"/>
          </p:cNvSpPr>
          <p:nvPr>
            <p:ph type="sldNum" sz="quarter" idx="10"/>
          </p:nvPr>
        </p:nvSpPr>
        <p:spPr/>
        <p:txBody>
          <a:bodyPr/>
          <a:lstStyle/>
          <a:p>
            <a:fld id="{5104204D-A129-834B-B1A3-84C093EE0EB0}" type="slidenum">
              <a:rPr lang="en-US" smtClean="0"/>
              <a:t>14</a:t>
            </a:fld>
            <a:endParaRPr lang="en-US" dirty="0"/>
          </a:p>
        </p:txBody>
      </p:sp>
    </p:spTree>
    <p:extLst>
      <p:ext uri="{BB962C8B-B14F-4D97-AF65-F5344CB8AC3E}">
        <p14:creationId xmlns:p14="http://schemas.microsoft.com/office/powerpoint/2010/main" val="205600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
                <a:srgbClr val="3359EC"/>
              </a:buClr>
              <a:buSzTx/>
              <a:buFont typeface="Arial"/>
              <a:buChar char="•"/>
              <a:tabLst/>
              <a:defRPr/>
            </a:pPr>
            <a:r>
              <a:rPr kumimoji="0" lang="en-US" sz="2600" b="0" i="0" u="none" strike="noStrike" kern="1200" cap="none" spc="0" normalizeH="0" baseline="0" noProof="0" dirty="0">
                <a:ln>
                  <a:noFill/>
                </a:ln>
                <a:solidFill>
                  <a:prstClr val="black"/>
                </a:solidFill>
                <a:effectLst/>
                <a:uLnTx/>
                <a:uFillTx/>
                <a:latin typeface="Arial" charset="0"/>
                <a:cs typeface="Arial" charset="0"/>
              </a:rPr>
              <a:t>While there is currently no legislation or governing regulation tied to the VR and AR space, we anticipate movement in this space in the next 5-7 years</a:t>
            </a:r>
          </a:p>
          <a:p>
            <a:pPr marL="228600" marR="0" lvl="0" indent="-228600" algn="l" defTabSz="914400" rtl="0" eaLnBrk="1" fontAlgn="auto" latinLnBrk="0" hangingPunct="1">
              <a:lnSpc>
                <a:spcPct val="90000"/>
              </a:lnSpc>
              <a:spcBef>
                <a:spcPts val="1000"/>
              </a:spcBef>
              <a:spcAft>
                <a:spcPts val="0"/>
              </a:spcAft>
              <a:buClr>
                <a:srgbClr val="3359EC"/>
              </a:buClr>
              <a:buSzTx/>
              <a:buFont typeface="Arial"/>
              <a:buChar char="•"/>
              <a:tabLst/>
              <a:defRPr/>
            </a:pPr>
            <a:r>
              <a:rPr kumimoji="0" lang="en-US" sz="2600" b="0" i="0" u="none" strike="noStrike" kern="1200" cap="none" spc="0" normalizeH="0" baseline="0" noProof="0" dirty="0">
                <a:ln>
                  <a:noFill/>
                </a:ln>
                <a:solidFill>
                  <a:prstClr val="black"/>
                </a:solidFill>
                <a:effectLst/>
                <a:uLnTx/>
                <a:uFillTx/>
                <a:latin typeface="Arial" charset="0"/>
                <a:cs typeface="Arial" charset="0"/>
              </a:rPr>
              <a:t>The Americans with Disabilities Act (ADA) does provide some governance for producers/owners of Digital assets</a:t>
            </a:r>
          </a:p>
          <a:p>
            <a:pPr marL="228600" marR="0" lvl="0" indent="-228600" algn="l" defTabSz="914400" rtl="0" eaLnBrk="1" fontAlgn="auto" latinLnBrk="0" hangingPunct="1">
              <a:lnSpc>
                <a:spcPct val="90000"/>
              </a:lnSpc>
              <a:spcBef>
                <a:spcPts val="1000"/>
              </a:spcBef>
              <a:spcAft>
                <a:spcPts val="0"/>
              </a:spcAft>
              <a:buClr>
                <a:srgbClr val="3359EC"/>
              </a:buClr>
              <a:buSzTx/>
              <a:buFont typeface="Arial"/>
              <a:buChar char="•"/>
              <a:tabLst/>
              <a:defRPr/>
            </a:pPr>
            <a:r>
              <a:rPr kumimoji="0" lang="en-US" sz="2600" b="0" i="0" u="none" strike="noStrike" kern="1200" cap="none" spc="0" normalizeH="0" baseline="0" noProof="0" dirty="0">
                <a:ln>
                  <a:noFill/>
                </a:ln>
                <a:solidFill>
                  <a:prstClr val="black"/>
                </a:solidFill>
                <a:effectLst/>
                <a:uLnTx/>
                <a:uFillTx/>
                <a:latin typeface="Arial" charset="0"/>
                <a:cs typeface="Arial" charset="0"/>
              </a:rPr>
              <a:t>There have been numerous lawsuits and consent decrees tied to ADA Title III violations and we should view this as a clear indicator of where the market is heading</a:t>
            </a:r>
          </a:p>
          <a:p>
            <a:pPr marL="228600" marR="0" lvl="0" indent="-228600" algn="l" defTabSz="914400" rtl="0" eaLnBrk="1" fontAlgn="auto" latinLnBrk="0" hangingPunct="1">
              <a:lnSpc>
                <a:spcPct val="90000"/>
              </a:lnSpc>
              <a:spcBef>
                <a:spcPts val="1000"/>
              </a:spcBef>
              <a:spcAft>
                <a:spcPts val="0"/>
              </a:spcAft>
              <a:buClr>
                <a:srgbClr val="3359EC"/>
              </a:buClr>
              <a:buSzTx/>
              <a:buFont typeface="Arial"/>
              <a:buChar char="•"/>
              <a:tabLst/>
              <a:defRPr/>
            </a:pPr>
            <a:r>
              <a:rPr kumimoji="0" lang="en-US" sz="2600" b="0" i="0" u="none" strike="noStrike" kern="1200" cap="none" spc="0" normalizeH="0" baseline="0" noProof="0" dirty="0">
                <a:ln>
                  <a:noFill/>
                </a:ln>
                <a:solidFill>
                  <a:prstClr val="black"/>
                </a:solidFill>
                <a:effectLst/>
                <a:uLnTx/>
                <a:uFillTx/>
                <a:latin typeface="Arial" charset="0"/>
                <a:cs typeface="Arial" charset="0"/>
              </a:rPr>
              <a:t>Many of our clients are currently proactively addressing AR and VR and we encourage you to follow suit</a:t>
            </a:r>
          </a:p>
          <a:p>
            <a:pPr marL="685800" marR="0" lvl="1" indent="-228600" algn="l" defTabSz="914400" rtl="0" eaLnBrk="1" fontAlgn="auto" latinLnBrk="0" hangingPunct="1">
              <a:lnSpc>
                <a:spcPct val="90000"/>
              </a:lnSpc>
              <a:spcBef>
                <a:spcPts val="500"/>
              </a:spcBef>
              <a:spcAft>
                <a:spcPts val="0"/>
              </a:spcAft>
              <a:buClr>
                <a:srgbClr val="3359EC"/>
              </a:buClr>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To ensure you are protected from legal and or regulatory exposure, we encourage you to start the following activities if you use AR or VR or plan to in the near future.</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16</a:t>
            </a:fld>
            <a:endParaRPr lang="en-US" dirty="0"/>
          </a:p>
        </p:txBody>
      </p:sp>
    </p:spTree>
    <p:extLst>
      <p:ext uri="{BB962C8B-B14F-4D97-AF65-F5344CB8AC3E}">
        <p14:creationId xmlns:p14="http://schemas.microsoft.com/office/powerpoint/2010/main" val="332826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57FFBB2-F255-4CA5-B4F9-A1E0FD0F169C}"/>
              </a:ext>
            </a:extLst>
          </p:cNvPr>
          <p:cNvSpPr>
            <a:spLocks noGrp="1"/>
          </p:cNvSpPr>
          <p:nvPr>
            <p:ph type="body" idx="1"/>
          </p:nvPr>
        </p:nvSpPr>
        <p:spPr/>
        <p:txBody>
          <a:bodyPr/>
          <a:lstStyle/>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Purpose: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Understand your at risk AR or VR (as well as other digital assets) and the applicable laws and regulations for same</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Primary data collection tool for creating a Systems Survey &amp; Analysis </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Target questions on what the asset is, how you offer it, which user types use it, level of traffic/use, accessibility precedence, etc.</a:t>
            </a:r>
          </a:p>
          <a:p>
            <a:pPr marL="457200" marR="0" lvl="1" indent="0" algn="l" defTabSz="914400" rtl="0" eaLnBrk="1" fontAlgn="auto" latinLnBrk="0" hangingPunct="1">
              <a:lnSpc>
                <a:spcPct val="90000"/>
              </a:lnSpc>
              <a:spcBef>
                <a:spcPts val="0"/>
              </a:spcBef>
              <a:spcAft>
                <a:spcPts val="900"/>
              </a:spcAft>
              <a:buClr>
                <a:srgbClr val="3359EC"/>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Arial" charset="0"/>
              <a:cs typeface="Arial" charset="0"/>
            </a:endParaRPr>
          </a:p>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Use: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Primary data collection tool for Systems Survey &amp; Analysis which is the recommended next step in this process</a:t>
            </a:r>
          </a:p>
          <a:p>
            <a:endParaRPr lang="en-US" dirty="0"/>
          </a:p>
        </p:txBody>
      </p:sp>
    </p:spTree>
    <p:extLst>
      <p:ext uri="{BB962C8B-B14F-4D97-AF65-F5344CB8AC3E}">
        <p14:creationId xmlns:p14="http://schemas.microsoft.com/office/powerpoint/2010/main" val="3361223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C151DD4-5765-49D4-A05D-17BF56062DB5}"/>
              </a:ext>
            </a:extLst>
          </p:cNvPr>
          <p:cNvSpPr>
            <a:spLocks noGrp="1"/>
          </p:cNvSpPr>
          <p:nvPr>
            <p:ph type="body" idx="1"/>
          </p:nvPr>
        </p:nvSpPr>
        <p:spPr/>
        <p:txBody>
          <a:bodyPr/>
          <a:lstStyle/>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Purpose: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Helps you outline legal coverage of your AR and VR inventory (as well as other digital assets) for applicable laws and regulations</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Analyze all your digital assets to understand the risk associated with same </a:t>
            </a:r>
          </a:p>
          <a:p>
            <a:pPr marL="457200" marR="0" lvl="1" indent="0" algn="l" defTabSz="914400" rtl="0" eaLnBrk="1" fontAlgn="auto" latinLnBrk="0" hangingPunct="1">
              <a:lnSpc>
                <a:spcPct val="90000"/>
              </a:lnSpc>
              <a:spcBef>
                <a:spcPts val="0"/>
              </a:spcBef>
              <a:spcAft>
                <a:spcPts val="900"/>
              </a:spcAft>
              <a:buClr>
                <a:srgbClr val="3359EC"/>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Arial" charset="0"/>
              <a:cs typeface="Arial" charset="0"/>
            </a:endParaRPr>
          </a:p>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Use: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Enables you to group your digital assets into high, medium, low priority risk categories to facilitate strategic planning</a:t>
            </a:r>
          </a:p>
          <a:p>
            <a:endParaRPr lang="en-US" dirty="0"/>
          </a:p>
        </p:txBody>
      </p:sp>
    </p:spTree>
    <p:extLst>
      <p:ext uri="{BB962C8B-B14F-4D97-AF65-F5344CB8AC3E}">
        <p14:creationId xmlns:p14="http://schemas.microsoft.com/office/powerpoint/2010/main" val="10434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858C9CA-1B62-45A8-826A-3E9356B93A0F}"/>
              </a:ext>
            </a:extLst>
          </p:cNvPr>
          <p:cNvSpPr>
            <a:spLocks noGrp="1"/>
          </p:cNvSpPr>
          <p:nvPr>
            <p:ph type="body" idx="1"/>
          </p:nvPr>
        </p:nvSpPr>
        <p:spPr/>
        <p:txBody>
          <a:bodyPr/>
          <a:lstStyle/>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Purpose: </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Define your organization’s digital accessibility scope (AR/VR and all other digital assets), applicable laws/standards and establishes formal governance structure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Also contains what exceptions there may be to your policy and why these exceptions are made</a:t>
            </a:r>
          </a:p>
          <a:p>
            <a:pPr marL="457200" marR="0" lvl="1" indent="0" algn="l" defTabSz="914400" rtl="0" eaLnBrk="1" fontAlgn="auto" latinLnBrk="0" hangingPunct="1">
              <a:lnSpc>
                <a:spcPct val="90000"/>
              </a:lnSpc>
              <a:spcBef>
                <a:spcPts val="0"/>
              </a:spcBef>
              <a:spcAft>
                <a:spcPts val="900"/>
              </a:spcAft>
              <a:buClr>
                <a:srgbClr val="3359EC"/>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Arial" charset="0"/>
              <a:cs typeface="Arial" charset="0"/>
            </a:endParaRPr>
          </a:p>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Arial" charset="0"/>
                <a:cs typeface="Arial" charset="0"/>
              </a:rPr>
              <a:t>Use: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Arial" charset="0"/>
                <a:cs typeface="Arial" charset="0"/>
              </a:rPr>
              <a:t>Publish internally to communicate official policy and help safeguard your organization against legal and/or regulatory complaints/inquiries</a:t>
            </a:r>
          </a:p>
          <a:p>
            <a:endParaRPr lang="en-US" dirty="0"/>
          </a:p>
        </p:txBody>
      </p:sp>
    </p:spTree>
    <p:extLst>
      <p:ext uri="{BB962C8B-B14F-4D97-AF65-F5344CB8AC3E}">
        <p14:creationId xmlns:p14="http://schemas.microsoft.com/office/powerpoint/2010/main" val="1878565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F689D43-928A-4696-B374-CB8C1CA4AFDB}"/>
              </a:ext>
            </a:extLst>
          </p:cNvPr>
          <p:cNvSpPr>
            <a:spLocks noGrp="1"/>
          </p:cNvSpPr>
          <p:nvPr>
            <p:ph type="body" idx="1"/>
          </p:nvPr>
        </p:nvSpPr>
        <p:spPr/>
        <p:txBody>
          <a:bodyPr/>
          <a:lstStyle/>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600" b="1" i="0" u="none" strike="noStrike" kern="1200" cap="none" spc="0" normalizeH="0" baseline="0" noProof="0" dirty="0">
                <a:ln>
                  <a:noFill/>
                </a:ln>
                <a:solidFill>
                  <a:prstClr val="black"/>
                </a:solidFill>
                <a:effectLst/>
                <a:uLnTx/>
                <a:uFillTx/>
                <a:latin typeface="Arial" charset="0"/>
                <a:cs typeface="Arial" charset="0"/>
              </a:rPr>
              <a:t>Purpose: </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High-level strategy for developing, rolling out and scaling up your organization’s Digital Accessibility Program for your public-facing digital assets</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Outlines “what” should be done over next 3-5 years</a:t>
            </a:r>
            <a:r>
              <a:rPr kumimoji="0" lang="mr-IN" sz="2200" b="0" i="0" u="none" strike="noStrike" kern="1200" cap="none" spc="0" normalizeH="0" baseline="0" noProof="0" dirty="0">
                <a:ln>
                  <a:noFill/>
                </a:ln>
                <a:solidFill>
                  <a:prstClr val="black"/>
                </a:solidFill>
                <a:effectLst/>
                <a:uLnTx/>
                <a:uFillTx/>
                <a:latin typeface="Arial" charset="0"/>
              </a:rPr>
              <a:t>…</a:t>
            </a:r>
            <a:r>
              <a:rPr kumimoji="0" lang="en-US" sz="2200" b="0" i="0" u="none" strike="noStrike" kern="1200" cap="none" spc="0" normalizeH="0" baseline="0" noProof="0" dirty="0">
                <a:ln>
                  <a:noFill/>
                </a:ln>
                <a:solidFill>
                  <a:prstClr val="black"/>
                </a:solidFill>
                <a:effectLst/>
                <a:uLnTx/>
                <a:uFillTx/>
                <a:latin typeface="Arial" charset="0"/>
                <a:cs typeface="Arial" charset="0"/>
              </a:rPr>
              <a:t> phased approach with milestones:</a:t>
            </a:r>
          </a:p>
          <a:p>
            <a:pPr marL="1089025" marR="0" lvl="2"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1900" b="0" i="0" u="none" strike="noStrike" kern="1200" cap="none" spc="0" normalizeH="0" baseline="0" noProof="0" dirty="0">
                <a:ln>
                  <a:noFill/>
                </a:ln>
                <a:solidFill>
                  <a:prstClr val="black"/>
                </a:solidFill>
                <a:effectLst/>
                <a:uLnTx/>
                <a:uFillTx/>
                <a:latin typeface="Arial" charset="0"/>
                <a:cs typeface="Arial" charset="0"/>
              </a:rPr>
              <a:t>Phase 1: Formalizing the Accessibility Program</a:t>
            </a:r>
          </a:p>
          <a:p>
            <a:pPr marL="1089025" marR="0" lvl="2"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1900" b="0" i="0" u="none" strike="noStrike" kern="1200" cap="none" spc="0" normalizeH="0" baseline="0" noProof="0" dirty="0">
                <a:ln>
                  <a:noFill/>
                </a:ln>
                <a:solidFill>
                  <a:prstClr val="black"/>
                </a:solidFill>
                <a:effectLst/>
                <a:uLnTx/>
                <a:uFillTx/>
                <a:latin typeface="Arial" charset="0"/>
                <a:cs typeface="Arial" charset="0"/>
              </a:rPr>
              <a:t>Phase 2: Addressing High-Priority Apps/Pilot Program</a:t>
            </a:r>
          </a:p>
          <a:p>
            <a:pPr marL="1089025" marR="0" lvl="2"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1900" b="0" i="0" u="none" strike="noStrike" kern="1200" cap="none" spc="0" normalizeH="0" baseline="0" noProof="0" dirty="0">
                <a:ln>
                  <a:noFill/>
                </a:ln>
                <a:solidFill>
                  <a:prstClr val="black"/>
                </a:solidFill>
                <a:effectLst/>
                <a:uLnTx/>
                <a:uFillTx/>
                <a:latin typeface="Arial" charset="0"/>
                <a:cs typeface="Arial" charset="0"/>
              </a:rPr>
              <a:t>Phase 3: Full rollout and scale up</a:t>
            </a:r>
          </a:p>
          <a:p>
            <a:pPr marL="914400" marR="0" lvl="2" indent="0" algn="l" defTabSz="914400" rtl="0" eaLnBrk="1" fontAlgn="auto" latinLnBrk="0" hangingPunct="1">
              <a:lnSpc>
                <a:spcPct val="90000"/>
              </a:lnSpc>
              <a:spcBef>
                <a:spcPts val="0"/>
              </a:spcBef>
              <a:spcAft>
                <a:spcPts val="900"/>
              </a:spcAft>
              <a:buClr>
                <a:srgbClr val="3359EC"/>
              </a:buClr>
              <a:buSzTx/>
              <a:buFont typeface="Arial"/>
              <a:buNone/>
              <a:tabLst/>
              <a:defRPr/>
            </a:pPr>
            <a:endParaRPr kumimoji="0" lang="en-US" sz="1900" b="0" i="0" u="none" strike="noStrike" kern="1200" cap="none" spc="0" normalizeH="0" baseline="0" noProof="0" dirty="0">
              <a:ln>
                <a:noFill/>
              </a:ln>
              <a:solidFill>
                <a:prstClr val="black"/>
              </a:solidFill>
              <a:effectLst/>
              <a:uLnTx/>
              <a:uFillTx/>
              <a:latin typeface="Arial" charset="0"/>
              <a:cs typeface="Arial" charset="0"/>
            </a:endParaRPr>
          </a:p>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600" b="1" i="0" u="none" strike="noStrike" kern="1200" cap="none" spc="0" normalizeH="0" baseline="0" noProof="0" dirty="0">
                <a:ln>
                  <a:noFill/>
                </a:ln>
                <a:solidFill>
                  <a:prstClr val="black"/>
                </a:solidFill>
                <a:effectLst/>
                <a:uLnTx/>
                <a:uFillTx/>
                <a:latin typeface="Arial" charset="0"/>
                <a:cs typeface="Arial" charset="0"/>
              </a:rPr>
              <a:t>Use: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Framing document to put in place a robust accessibility program within your organization</a:t>
            </a:r>
          </a:p>
          <a:p>
            <a:endParaRPr lang="en-US" dirty="0"/>
          </a:p>
        </p:txBody>
      </p:sp>
    </p:spTree>
    <p:extLst>
      <p:ext uri="{BB962C8B-B14F-4D97-AF65-F5344CB8AC3E}">
        <p14:creationId xmlns:p14="http://schemas.microsoft.com/office/powerpoint/2010/main" val="3826769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2ECDD2B-8356-48CE-B2CB-73357EFC6B47}"/>
              </a:ext>
            </a:extLst>
          </p:cNvPr>
          <p:cNvSpPr>
            <a:spLocks noGrp="1"/>
          </p:cNvSpPr>
          <p:nvPr>
            <p:ph type="body" idx="1"/>
          </p:nvPr>
        </p:nvSpPr>
        <p:spPr/>
        <p:txBody>
          <a:bodyPr/>
          <a:lstStyle/>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600" b="1" i="0" u="none" strike="noStrike" kern="1200" cap="none" spc="0" normalizeH="0" baseline="0" noProof="0" dirty="0">
                <a:ln>
                  <a:noFill/>
                </a:ln>
                <a:solidFill>
                  <a:prstClr val="black"/>
                </a:solidFill>
                <a:effectLst/>
                <a:uLnTx/>
                <a:uFillTx/>
                <a:latin typeface="Arial" charset="0"/>
                <a:cs typeface="Arial" charset="0"/>
              </a:rPr>
              <a:t>Purpose: </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Provides a clear roadmap for implementing the Strategy </a:t>
            </a:r>
            <a:r>
              <a:rPr kumimoji="0" lang="mr-IN" sz="2200" b="0" i="0" u="none" strike="noStrike" kern="1200" cap="none" spc="0" normalizeH="0" baseline="0" noProof="0" dirty="0">
                <a:ln>
                  <a:noFill/>
                </a:ln>
                <a:solidFill>
                  <a:prstClr val="black"/>
                </a:solidFill>
                <a:effectLst/>
                <a:uLnTx/>
                <a:uFillTx/>
                <a:latin typeface="Arial" charset="0"/>
              </a:rPr>
              <a:t>–</a:t>
            </a:r>
            <a:r>
              <a:rPr kumimoji="0" lang="en-US" sz="2200" b="0" i="0" u="none" strike="noStrike" kern="1200" cap="none" spc="0" normalizeH="0" baseline="0" noProof="0" dirty="0">
                <a:ln>
                  <a:noFill/>
                </a:ln>
                <a:solidFill>
                  <a:prstClr val="black"/>
                </a:solidFill>
                <a:effectLst/>
                <a:uLnTx/>
                <a:uFillTx/>
                <a:latin typeface="Arial" charset="0"/>
                <a:cs typeface="Arial" charset="0"/>
              </a:rPr>
              <a:t> i.e. the “when” and “how”</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Provides a time-based view of the program unfolding, with budgetary plan</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Outlines dated phases (timed roadmap), assumptions, high-level budget and risks to help you determine how to implement the Strategy</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Assumptions for staffing, training, and platform tools</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Budgets with rough amounts for staff, policy/program services, training, vendor remediation/consulting support, and tools/infrastructure</a:t>
            </a:r>
          </a:p>
          <a:p>
            <a:pPr marL="457200" marR="0" lvl="1" indent="0" algn="l" defTabSz="914400" rtl="0" eaLnBrk="1" fontAlgn="auto" latinLnBrk="0" hangingPunct="1">
              <a:lnSpc>
                <a:spcPct val="90000"/>
              </a:lnSpc>
              <a:spcBef>
                <a:spcPts val="0"/>
              </a:spcBef>
              <a:spcAft>
                <a:spcPts val="900"/>
              </a:spcAft>
              <a:buClr>
                <a:srgbClr val="3359EC"/>
              </a:buClr>
              <a:buSzTx/>
              <a:buFont typeface="Arial"/>
              <a:buNone/>
              <a:tabLst/>
              <a:defRPr/>
            </a:pPr>
            <a:endParaRPr kumimoji="0" lang="en-US" sz="2200" b="0" i="0" u="none" strike="noStrike" kern="1200" cap="none" spc="0" normalizeH="0" baseline="0" noProof="0" dirty="0">
              <a:ln>
                <a:noFill/>
              </a:ln>
              <a:solidFill>
                <a:prstClr val="black"/>
              </a:solidFill>
              <a:effectLst/>
              <a:uLnTx/>
              <a:uFillTx/>
              <a:latin typeface="Arial" charset="0"/>
              <a:cs typeface="Arial" charset="0"/>
            </a:endParaRPr>
          </a:p>
          <a:p>
            <a:pPr marL="174625" marR="0" lvl="0"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600" b="1" i="0" u="none" strike="noStrike" kern="1200" cap="none" spc="0" normalizeH="0" baseline="0" noProof="0" dirty="0">
                <a:ln>
                  <a:noFill/>
                </a:ln>
                <a:solidFill>
                  <a:prstClr val="black"/>
                </a:solidFill>
                <a:effectLst/>
                <a:uLnTx/>
                <a:uFillTx/>
                <a:latin typeface="Arial" charset="0"/>
                <a:cs typeface="Arial" charset="0"/>
              </a:rPr>
              <a:t>Use:</a:t>
            </a:r>
          </a:p>
          <a:p>
            <a:pPr marL="631825" marR="0" lvl="1" indent="-174625" algn="l" defTabSz="914400" rtl="0" eaLnBrk="1" fontAlgn="auto" latinLnBrk="0" hangingPunct="1">
              <a:lnSpc>
                <a:spcPct val="90000"/>
              </a:lnSpc>
              <a:spcBef>
                <a:spcPts val="0"/>
              </a:spcBef>
              <a:spcAft>
                <a:spcPts val="900"/>
              </a:spcAft>
              <a:buClr>
                <a:srgbClr val="3359EC"/>
              </a:buClr>
              <a:buSzTx/>
              <a:buFont typeface="Arial" charset="0"/>
              <a:buChar char="•"/>
              <a:tabLst/>
              <a:defRPr/>
            </a:pPr>
            <a:r>
              <a:rPr kumimoji="0" lang="en-US" sz="2200" b="0" i="0" u="none" strike="noStrike" kern="1200" cap="none" spc="0" normalizeH="0" baseline="0" noProof="0" dirty="0">
                <a:ln>
                  <a:noFill/>
                </a:ln>
                <a:solidFill>
                  <a:prstClr val="black"/>
                </a:solidFill>
                <a:effectLst/>
                <a:uLnTx/>
                <a:uFillTx/>
                <a:latin typeface="Arial" charset="0"/>
                <a:cs typeface="Arial" charset="0"/>
              </a:rPr>
              <a:t>Assists your organization in defining your long term organizational strategy </a:t>
            </a:r>
          </a:p>
          <a:p>
            <a:endParaRPr lang="en-US" dirty="0"/>
          </a:p>
        </p:txBody>
      </p:sp>
    </p:spTree>
    <p:extLst>
      <p:ext uri="{BB962C8B-B14F-4D97-AF65-F5344CB8AC3E}">
        <p14:creationId xmlns:p14="http://schemas.microsoft.com/office/powerpoint/2010/main" val="207457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765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their location before booking – allows users who have physical disabilities to view the environment and determine their best path to navigating your site and viewing the landscape</a:t>
            </a:r>
          </a:p>
          <a:p>
            <a:r>
              <a:rPr lang="en-US" dirty="0"/>
              <a:t>Coordination – plan all activities and know locations before arrival – beneficial for all end user groups with disabilities</a:t>
            </a:r>
          </a:p>
          <a:p>
            <a:endParaRPr lang="en-US" dirty="0"/>
          </a:p>
          <a:p>
            <a:r>
              <a:rPr lang="en-US" dirty="0"/>
              <a:t>Interactive Site Map – assist end users who are blind in identifying paths throughout your site, </a:t>
            </a:r>
          </a:p>
          <a:p>
            <a:pPr lvl="1"/>
            <a:r>
              <a:rPr lang="en-US" dirty="0"/>
              <a:t>AR Tour Guide Experience</a:t>
            </a:r>
          </a:p>
          <a:p>
            <a:pPr lvl="1"/>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5</a:t>
            </a:fld>
            <a:endParaRPr lang="en-US" dirty="0"/>
          </a:p>
        </p:txBody>
      </p:sp>
    </p:spTree>
    <p:extLst>
      <p:ext uri="{BB962C8B-B14F-4D97-AF65-F5344CB8AC3E}">
        <p14:creationId xmlns:p14="http://schemas.microsoft.com/office/powerpoint/2010/main" val="312444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the number of end users – applicable to all disability groups</a:t>
            </a:r>
          </a:p>
        </p:txBody>
      </p:sp>
      <p:sp>
        <p:nvSpPr>
          <p:cNvPr id="4" name="Slide Number Placeholder 3"/>
          <p:cNvSpPr>
            <a:spLocks noGrp="1"/>
          </p:cNvSpPr>
          <p:nvPr>
            <p:ph type="sldNum" sz="quarter" idx="10"/>
          </p:nvPr>
        </p:nvSpPr>
        <p:spPr/>
        <p:txBody>
          <a:bodyPr/>
          <a:lstStyle/>
          <a:p>
            <a:fld id="{5104204D-A129-834B-B1A3-84C093EE0EB0}" type="slidenum">
              <a:rPr lang="en-US" smtClean="0"/>
              <a:t>6</a:t>
            </a:fld>
            <a:endParaRPr lang="en-US" dirty="0"/>
          </a:p>
        </p:txBody>
      </p:sp>
    </p:spTree>
    <p:extLst>
      <p:ext uri="{BB962C8B-B14F-4D97-AF65-F5344CB8AC3E}">
        <p14:creationId xmlns:p14="http://schemas.microsoft.com/office/powerpoint/2010/main" val="91601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pain management referenced twice, as research has found that, when an individual is focused on an interactive objective that requires their attention in a fun manner, they are more likely to experience less pain. By experiencing less pain, I mean that, because they are essentially distracted, it is not as big of an issue during that time frame. Allowing even just an hour of distraction can positively impact an individual emotionally, mentally, and physically. </a:t>
            </a:r>
          </a:p>
          <a:p>
            <a:r>
              <a:rPr lang="en-US" dirty="0"/>
              <a:t>Gaming provides social inclusion, where multiple people work together in a team environment to complete a specific objective and/or task. It breaks down the social isolation barrier by having everyone focused on the game, rather than on the person’s disability. Furthermore, gaming is the world’s largest pastime. </a:t>
            </a:r>
          </a:p>
          <a:p>
            <a:endParaRPr lang="en-US" dirty="0"/>
          </a:p>
          <a:p>
            <a:r>
              <a:rPr lang="en-US" dirty="0"/>
              <a:t>This spreads across all disability groups.</a:t>
            </a:r>
          </a:p>
        </p:txBody>
      </p:sp>
      <p:sp>
        <p:nvSpPr>
          <p:cNvPr id="4" name="Slide Number Placeholder 3"/>
          <p:cNvSpPr>
            <a:spLocks noGrp="1"/>
          </p:cNvSpPr>
          <p:nvPr>
            <p:ph type="sldNum" sz="quarter" idx="10"/>
          </p:nvPr>
        </p:nvSpPr>
        <p:spPr/>
        <p:txBody>
          <a:bodyPr/>
          <a:lstStyle/>
          <a:p>
            <a:fld id="{5104204D-A129-834B-B1A3-84C093EE0EB0}" type="slidenum">
              <a:rPr lang="en-US" smtClean="0"/>
              <a:t>7</a:t>
            </a:fld>
            <a:endParaRPr lang="en-US" dirty="0"/>
          </a:p>
        </p:txBody>
      </p:sp>
    </p:spTree>
    <p:extLst>
      <p:ext uri="{BB962C8B-B14F-4D97-AF65-F5344CB8AC3E}">
        <p14:creationId xmlns:p14="http://schemas.microsoft.com/office/powerpoint/2010/main" val="82669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Medicine – applicable to all disabilities. When built with a11y in mind, can have end users practice multiple times without risk to real-life injury. Emergency situations – </a:t>
            </a:r>
          </a:p>
          <a:p>
            <a:r>
              <a:rPr lang="en-US" dirty="0"/>
              <a:t>Military – cognitive/learning disabilities. A new way to build and understand concepts and training mechanisms</a:t>
            </a:r>
          </a:p>
          <a:p>
            <a:r>
              <a:rPr lang="en-US" dirty="0"/>
              <a:t>Classroom – applicable to all disabilities.</a:t>
            </a:r>
          </a:p>
        </p:txBody>
      </p:sp>
      <p:sp>
        <p:nvSpPr>
          <p:cNvPr id="4" name="Slide Number Placeholder 3"/>
          <p:cNvSpPr>
            <a:spLocks noGrp="1"/>
          </p:cNvSpPr>
          <p:nvPr>
            <p:ph type="sldNum" sz="quarter" idx="10"/>
          </p:nvPr>
        </p:nvSpPr>
        <p:spPr/>
        <p:txBody>
          <a:bodyPr/>
          <a:lstStyle/>
          <a:p>
            <a:fld id="{5104204D-A129-834B-B1A3-84C093EE0EB0}" type="slidenum">
              <a:rPr lang="en-US" smtClean="0"/>
              <a:t>8</a:t>
            </a:fld>
            <a:endParaRPr lang="en-US" dirty="0"/>
          </a:p>
        </p:txBody>
      </p:sp>
    </p:spTree>
    <p:extLst>
      <p:ext uri="{BB962C8B-B14F-4D97-AF65-F5344CB8AC3E}">
        <p14:creationId xmlns:p14="http://schemas.microsoft.com/office/powerpoint/2010/main" val="95985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VR and AR, if developed with accessibility in mind, will allow all consumers to interact in a truly immersive experience, and include opportunities where an individual can try/experience/compete in something new, where they could not in their every day life.</a:t>
            </a:r>
          </a:p>
          <a:p>
            <a:r>
              <a:rPr lang="en-US" dirty="0"/>
              <a:t>“Anyone who experiences certain barriers to physical mobility in the real world could take control of a digital avatar’s body and visit new places, play games, or take part in rehabilitative experiences in ways that are more immersive and more meaningful than those that previous digital technologies could offer.” </a:t>
            </a:r>
            <a:r>
              <a:rPr lang="en-US" sz="800" i="1" dirty="0"/>
              <a:t>(techradar)</a:t>
            </a:r>
          </a:p>
          <a:p>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9</a:t>
            </a:fld>
            <a:endParaRPr lang="en-US" dirty="0"/>
          </a:p>
        </p:txBody>
      </p:sp>
    </p:spTree>
    <p:extLst>
      <p:ext uri="{BB962C8B-B14F-4D97-AF65-F5344CB8AC3E}">
        <p14:creationId xmlns:p14="http://schemas.microsoft.com/office/powerpoint/2010/main" val="1178586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regards to AR – remappable ways to achieve goals. Ex: If the end user has to pick up the an item physically, allow remapping where they push a button on the controller. </a:t>
            </a:r>
          </a:p>
        </p:txBody>
      </p:sp>
      <p:sp>
        <p:nvSpPr>
          <p:cNvPr id="4" name="Slide Number Placeholder 3"/>
          <p:cNvSpPr>
            <a:spLocks noGrp="1"/>
          </p:cNvSpPr>
          <p:nvPr>
            <p:ph type="sldNum" sz="quarter" idx="10"/>
          </p:nvPr>
        </p:nvSpPr>
        <p:spPr/>
        <p:txBody>
          <a:bodyPr/>
          <a:lstStyle/>
          <a:p>
            <a:fld id="{5104204D-A129-834B-B1A3-84C093EE0EB0}" type="slidenum">
              <a:rPr lang="en-US" smtClean="0"/>
              <a:t>11</a:t>
            </a:fld>
            <a:endParaRPr lang="en-US" dirty="0"/>
          </a:p>
        </p:txBody>
      </p:sp>
    </p:spTree>
    <p:extLst>
      <p:ext uri="{BB962C8B-B14F-4D97-AF65-F5344CB8AC3E}">
        <p14:creationId xmlns:p14="http://schemas.microsoft.com/office/powerpoint/2010/main" val="387263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12</a:t>
            </a:fld>
            <a:endParaRPr lang="en-US" dirty="0"/>
          </a:p>
        </p:txBody>
      </p:sp>
    </p:spTree>
    <p:extLst>
      <p:ext uri="{BB962C8B-B14F-4D97-AF65-F5344CB8AC3E}">
        <p14:creationId xmlns:p14="http://schemas.microsoft.com/office/powerpoint/2010/main" val="232979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Events &amp; Ambient Noise Indicator – this is case by case. If relatively simple, this can be achieved. However, you may achieve worst-off experience</a:t>
            </a:r>
          </a:p>
        </p:txBody>
      </p:sp>
      <p:sp>
        <p:nvSpPr>
          <p:cNvPr id="4" name="Slide Number Placeholder 3"/>
          <p:cNvSpPr>
            <a:spLocks noGrp="1"/>
          </p:cNvSpPr>
          <p:nvPr>
            <p:ph type="sldNum" sz="quarter" idx="10"/>
          </p:nvPr>
        </p:nvSpPr>
        <p:spPr/>
        <p:txBody>
          <a:bodyPr/>
          <a:lstStyle/>
          <a:p>
            <a:fld id="{5104204D-A129-834B-B1A3-84C093EE0EB0}" type="slidenum">
              <a:rPr lang="en-US" smtClean="0"/>
              <a:t>13</a:t>
            </a:fld>
            <a:endParaRPr lang="en-US" dirty="0"/>
          </a:p>
        </p:txBody>
      </p:sp>
    </p:spTree>
    <p:extLst>
      <p:ext uri="{BB962C8B-B14F-4D97-AF65-F5344CB8AC3E}">
        <p14:creationId xmlns:p14="http://schemas.microsoft.com/office/powerpoint/2010/main" val="2312594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DB27CD-96B1-4090-8DDD-4E08D337AE82}"/>
              </a:ext>
            </a:extLst>
          </p:cNvPr>
          <p:cNvSpPr>
            <a:spLocks noGrp="1"/>
          </p:cNvSpPr>
          <p:nvPr>
            <p:ph type="title"/>
          </p:nvPr>
        </p:nvSpPr>
        <p:spPr>
          <a:xfrm>
            <a:off x="4158640" y="1542569"/>
            <a:ext cx="7195159" cy="1325563"/>
          </a:xfrm>
        </p:spPr>
        <p:txBody>
          <a:body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 y="0"/>
            <a:ext cx="12188952" cy="6858000"/>
          </a:xfrm>
          <a:prstGeom prst="rect">
            <a:avLst/>
          </a:prstGeom>
        </p:spPr>
      </p:pic>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60126"/>
            <a:ext cx="10515600" cy="637198"/>
          </a:xfrm>
        </p:spPr>
        <p:txBody>
          <a:bodyPr anchor="b">
            <a:noAutofit/>
          </a:bodyPr>
          <a:lstStyle>
            <a:lvl1pPr>
              <a:defRPr sz="3600" b="1" i="0">
                <a:solidFill>
                  <a:srgbClr val="000000"/>
                </a:solidFill>
                <a:latin typeface="Arial Black" charset="0"/>
                <a:ea typeface="Arial Black" charset="0"/>
                <a:cs typeface="Arial Black" charset="0"/>
              </a:defRPr>
            </a:lvl1pPr>
          </a:lstStyle>
          <a:p>
            <a:r>
              <a:rPr lang="en-US" dirty="0"/>
              <a:t>CLICK TO EDIT MASTER TITLE STYLE</a:t>
            </a:r>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644161"/>
            <a:ext cx="10515600" cy="4532801"/>
          </a:xfrm>
        </p:spPr>
        <p:txBody>
          <a:bodyPr>
            <a:noAutofit/>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 Date">
            <a:extLst>
              <a:ext uri="{FF2B5EF4-FFF2-40B4-BE49-F238E27FC236}">
                <a16:creationId xmlns:a16="http://schemas.microsoft.com/office/drawing/2014/main" id="{BA647A09-73CF-43BE-A689-D51AA3261FF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4E6B102B-DCE2-4103-8BAD-14BE4920DC8C}" type="slidenum">
              <a:rPr lang="en-US" smtClean="0"/>
              <a:pPr/>
              <a:t>‹#›</a:t>
            </a:fld>
            <a:endParaRPr lang="en-US" dirty="0"/>
          </a:p>
        </p:txBody>
      </p:sp>
      <p:pic>
        <p:nvPicPr>
          <p:cNvPr id="12" name="Picture 11" descr="Level Access Logo" title="Level Access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
        <p:nvSpPr>
          <p:cNvPr id="13" name="Footer Placeholder 4">
            <a:extLst>
              <a:ext uri="{FF2B5EF4-FFF2-40B4-BE49-F238E27FC236}">
                <a16:creationId xmlns:a16="http://schemas.microsoft.com/office/drawing/2014/main" id="{83F2A050-D2B9-F04F-A359-F1AE4917C9E8}"/>
              </a:ext>
            </a:extLst>
          </p:cNvPr>
          <p:cNvSpPr txBox="1">
            <a:spLocks/>
          </p:cNvSpPr>
          <p:nvPr userDrawn="1"/>
        </p:nvSpPr>
        <p:spPr>
          <a:xfrm>
            <a:off x="3647635" y="6356350"/>
            <a:ext cx="4896729"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60126"/>
            <a:ext cx="10515600" cy="637198"/>
          </a:xfrm>
        </p:spPr>
        <p:txBody>
          <a:bodyPr anchor="b">
            <a:noAutofit/>
          </a:bodyPr>
          <a:lstStyle>
            <a:lvl1pPr>
              <a:defRPr sz="3600" b="1" i="0">
                <a:solidFill>
                  <a:srgbClr val="000000"/>
                </a:solidFill>
                <a:latin typeface="Arial Black" charset="0"/>
                <a:ea typeface="Arial Black" charset="0"/>
                <a:cs typeface="Arial Black" charset="0"/>
              </a:defRPr>
            </a:lvl1pPr>
          </a:lstStyle>
          <a:p>
            <a:r>
              <a:rPr lang="en-US" dirty="0"/>
              <a:t>CLICK TO EDIT MASTER TITLE STYLE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644161"/>
            <a:ext cx="5140569" cy="4532801"/>
          </a:xfrm>
        </p:spPr>
        <p:txBody>
          <a:bodyPr>
            <a:noAutofit/>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1"/>
          </p:nvPr>
        </p:nvSpPr>
        <p:spPr>
          <a:xfrm>
            <a:off x="6101863" y="1644161"/>
            <a:ext cx="5251938" cy="4532801"/>
          </a:xfrm>
        </p:spPr>
        <p:txBody>
          <a:bodyPr>
            <a:noAutofit/>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 Date">
            <a:extLst>
              <a:ext uri="{FF2B5EF4-FFF2-40B4-BE49-F238E27FC236}">
                <a16:creationId xmlns:a16="http://schemas.microsoft.com/office/drawing/2014/main" id="{1A96EF14-A9B1-476D-89B5-96EE9616154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4E6B102B-DCE2-4103-8BAD-14BE4920DC8C}" type="slidenum">
              <a:rPr lang="en-US" smtClean="0"/>
              <a:pPr/>
              <a:t>‹#›</a:t>
            </a:fld>
            <a:endParaRPr lang="en-US" dirty="0"/>
          </a:p>
        </p:txBody>
      </p:sp>
      <p:pic>
        <p:nvPicPr>
          <p:cNvPr id="11" name="Picture 10" descr="Level Access Logo" title="Level Access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rgbClr val="000000"/>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39629101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4E6B102B-DCE2-4103-8BAD-14BE4920DC8C}" type="slidenum">
              <a:rPr lang="en-US" smtClean="0"/>
              <a:pPr/>
              <a:t>‹#›</a:t>
            </a:fld>
            <a:endParaRPr lang="en-US" dirty="0"/>
          </a:p>
        </p:txBody>
      </p:sp>
      <p:sp>
        <p:nvSpPr>
          <p:cNvPr id="7" name="Footer Placeholder 4">
            <a:extLst>
              <a:ext uri="{FF2B5EF4-FFF2-40B4-BE49-F238E27FC236}">
                <a16:creationId xmlns:a16="http://schemas.microsoft.com/office/drawing/2014/main" id="{51B1505C-DCF4-7241-94C8-E770AB8CB2B4}"/>
              </a:ext>
            </a:extLst>
          </p:cNvPr>
          <p:cNvSpPr txBox="1">
            <a:spLocks/>
          </p:cNvSpPr>
          <p:nvPr userDrawn="1"/>
        </p:nvSpPr>
        <p:spPr>
          <a:xfrm>
            <a:off x="3647635" y="6356350"/>
            <a:ext cx="4896729"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9" r:id="rId5"/>
  </p:sldLayoutIdLst>
  <p:hf hdr="0"/>
  <p:txStyles>
    <p:titleStyle>
      <a:lvl1pPr algn="l" defTabSz="914400" rtl="0" eaLnBrk="1" latinLnBrk="0" hangingPunct="1">
        <a:lnSpc>
          <a:spcPct val="90000"/>
        </a:lnSpc>
        <a:spcBef>
          <a:spcPct val="0"/>
        </a:spcBef>
        <a:buNone/>
        <a:defRPr sz="4400" kern="1200">
          <a:solidFill>
            <a:srgbClr val="000000"/>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hyperlink" Target="https://www.levelaccess.com/blog/" TargetMode="External"/><Relationship Id="rId3" Type="http://schemas.openxmlformats.org/officeDocument/2006/relationships/hyperlink" Target="mailto:Beth.Crutchfield@LevelAccess.com" TargetMode="External"/><Relationship Id="rId7" Type="http://schemas.openxmlformats.org/officeDocument/2006/relationships/hyperlink" Target="https://twitter.com/LevelAccessA11y" TargetMode="External"/><Relationship Id="rId12"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image" Target="../media/image14.jpeg"/><Relationship Id="rId11" Type="http://schemas.openxmlformats.org/officeDocument/2006/relationships/hyperlink" Target="https://www.facebook.com/LevelAccessA11y/" TargetMode="External"/><Relationship Id="rId5" Type="http://schemas.openxmlformats.org/officeDocument/2006/relationships/hyperlink" Target="mailto:Jessie.Haugh@LevelAccess.com" TargetMode="External"/><Relationship Id="rId10" Type="http://schemas.openxmlformats.org/officeDocument/2006/relationships/image" Target="../media/image16.jpeg"/><Relationship Id="rId4" Type="http://schemas.openxmlformats.org/officeDocument/2006/relationships/image" Target="../media/image13.jpg"/><Relationship Id="rId9" Type="http://schemas.openxmlformats.org/officeDocument/2006/relationships/hyperlink" Target="https://www.linkedin.com/company/level-access" TargetMode="External"/><Relationship Id="rId14" Type="http://schemas.openxmlformats.org/officeDocument/2006/relationships/hyperlink" Target="https://www.levelaccess.com/csun18/"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vrs.or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archive.ncsa.illinois.edu/Cyberia/VETopLevels/VR.Overview.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929063" y="1013389"/>
            <a:ext cx="7758113" cy="2787086"/>
          </a:xfrm>
        </p:spPr>
        <p:txBody>
          <a:bodyPr wrap="square">
            <a:noAutofit/>
          </a:bodyPr>
          <a:lstStyle/>
          <a:p>
            <a:pPr algn="ctr"/>
            <a:r>
              <a:rPr lang="en-US" sz="4800" b="1" dirty="0">
                <a:solidFill>
                  <a:srgbClr val="000000"/>
                </a:solidFill>
                <a:latin typeface="Arial Black" panose="020B0604020202020204" pitchFamily="34" charset="0"/>
                <a:cs typeface="Arial Black" panose="020B0604020202020204" pitchFamily="34" charset="0"/>
              </a:rPr>
              <a:t>Accessibility in the Virtual/Augmented </a:t>
            </a:r>
            <a:br>
              <a:rPr lang="en-US" sz="4800" b="1" dirty="0">
                <a:solidFill>
                  <a:srgbClr val="000000"/>
                </a:solidFill>
                <a:latin typeface="Arial Black" panose="020B0604020202020204" pitchFamily="34" charset="0"/>
                <a:cs typeface="Arial Black" panose="020B0604020202020204" pitchFamily="34" charset="0"/>
              </a:rPr>
            </a:br>
            <a:r>
              <a:rPr lang="en-US" sz="4800" b="1" dirty="0">
                <a:solidFill>
                  <a:srgbClr val="000000"/>
                </a:solidFill>
                <a:latin typeface="Arial Black" panose="020B0604020202020204" pitchFamily="34" charset="0"/>
                <a:cs typeface="Arial Black" panose="020B0604020202020204" pitchFamily="34" charset="0"/>
              </a:rPr>
              <a:t>Reality Space</a:t>
            </a:r>
          </a:p>
        </p:txBody>
      </p:sp>
      <p:sp>
        <p:nvSpPr>
          <p:cNvPr id="5" name="Subtitle 4">
            <a:extLst>
              <a:ext uri="{FF2B5EF4-FFF2-40B4-BE49-F238E27FC236}">
                <a16:creationId xmlns:a16="http://schemas.microsoft.com/office/drawing/2014/main" id="{BC304E06-61D6-4D00-BCA5-8F5F3C5439E3}"/>
              </a:ext>
            </a:extLst>
          </p:cNvPr>
          <p:cNvSpPr>
            <a:spLocks noGrp="1"/>
          </p:cNvSpPr>
          <p:nvPr>
            <p:ph type="subTitle" idx="1"/>
          </p:nvPr>
        </p:nvSpPr>
        <p:spPr>
          <a:xfrm>
            <a:off x="4864028" y="3600450"/>
            <a:ext cx="5888182" cy="1235582"/>
          </a:xfrm>
        </p:spPr>
        <p:txBody>
          <a:bodyPr>
            <a:noAutofit/>
          </a:bodyPr>
          <a:lstStyle/>
          <a:p>
            <a:r>
              <a:rPr lang="en-US" sz="2200" b="1" dirty="0">
                <a:solidFill>
                  <a:srgbClr val="000000"/>
                </a:solidFill>
              </a:rPr>
              <a:t>Beth Crutchfield</a:t>
            </a:r>
            <a:r>
              <a:rPr lang="en-US" sz="2200" dirty="0">
                <a:solidFill>
                  <a:srgbClr val="000000"/>
                </a:solidFill>
              </a:rPr>
              <a:t>, Vice President, Strategic Consulting and Training Services </a:t>
            </a:r>
          </a:p>
          <a:p>
            <a:r>
              <a:rPr lang="en-US" sz="2200" b="1" dirty="0">
                <a:solidFill>
                  <a:srgbClr val="000000"/>
                </a:solidFill>
              </a:rPr>
              <a:t>Jessie Haugh</a:t>
            </a:r>
            <a:r>
              <a:rPr lang="en-US" sz="2200" dirty="0">
                <a:solidFill>
                  <a:srgbClr val="000000"/>
                </a:solidFill>
              </a:rPr>
              <a:t>, Accessibility Specialist</a:t>
            </a:r>
            <a:endParaRPr lang="en-US" sz="2200" b="1" dirty="0">
              <a:solidFill>
                <a:srgbClr val="000000"/>
              </a:solidFill>
            </a:endParaRPr>
          </a:p>
        </p:txBody>
      </p:sp>
      <p:sp>
        <p:nvSpPr>
          <p:cNvPr id="6" name="Subtitle 4">
            <a:extLst>
              <a:ext uri="{FF2B5EF4-FFF2-40B4-BE49-F238E27FC236}">
                <a16:creationId xmlns:a16="http://schemas.microsoft.com/office/drawing/2014/main" id="{83FB42A1-84B9-0843-B99F-6CF5806377CA}"/>
              </a:ext>
            </a:extLst>
          </p:cNvPr>
          <p:cNvSpPr txBox="1">
            <a:spLocks/>
          </p:cNvSpPr>
          <p:nvPr/>
        </p:nvSpPr>
        <p:spPr>
          <a:xfrm>
            <a:off x="4459454" y="512805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22,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Barriers</a:t>
            </a:r>
          </a:p>
        </p:txBody>
      </p:sp>
      <p:sp>
        <p:nvSpPr>
          <p:cNvPr id="6" name="Subtitle 5"/>
          <p:cNvSpPr>
            <a:spLocks noGrp="1"/>
          </p:cNvSpPr>
          <p:nvPr>
            <p:ph type="subTitle" idx="10"/>
          </p:nvPr>
        </p:nvSpPr>
        <p:spPr/>
        <p:txBody>
          <a:bodyPr>
            <a:noAutofit/>
          </a:bodyPr>
          <a:lstStyle/>
          <a:p>
            <a:r>
              <a:rPr lang="en-US" dirty="0"/>
              <a:t>What are we up against?</a:t>
            </a:r>
          </a:p>
        </p:txBody>
      </p:sp>
      <p:sp>
        <p:nvSpPr>
          <p:cNvPr id="37" name="Content Placeholder 36"/>
          <p:cNvSpPr>
            <a:spLocks noGrp="1"/>
          </p:cNvSpPr>
          <p:nvPr>
            <p:ph idx="1"/>
          </p:nvPr>
        </p:nvSpPr>
        <p:spPr>
          <a:xfrm>
            <a:off x="838200" y="1644161"/>
            <a:ext cx="5310352" cy="4532801"/>
          </a:xfrm>
        </p:spPr>
        <p:txBody>
          <a:bodyPr>
            <a:normAutofit/>
          </a:bodyPr>
          <a:lstStyle/>
          <a:p>
            <a:r>
              <a:rPr lang="en-US" sz="3200" dirty="0"/>
              <a:t>Heavy emphasis on motion controls</a:t>
            </a:r>
          </a:p>
          <a:p>
            <a:r>
              <a:rPr lang="en-US" sz="3200" dirty="0"/>
              <a:t>Specific requirements on positioning in the space</a:t>
            </a:r>
          </a:p>
          <a:p>
            <a:r>
              <a:rPr lang="en-US" sz="3200" dirty="0"/>
              <a:t>Strict hardware guidelines </a:t>
            </a:r>
          </a:p>
          <a:p>
            <a:r>
              <a:rPr lang="en-US" sz="3200" dirty="0"/>
              <a:t>Limited audio</a:t>
            </a:r>
          </a:p>
          <a:p>
            <a:r>
              <a:rPr lang="en-US" sz="3200" dirty="0"/>
              <a:t>Core-reliance on visual stimulus</a:t>
            </a:r>
          </a:p>
          <a:p>
            <a:endParaRPr lang="en-US" sz="3200" dirty="0"/>
          </a:p>
          <a:p>
            <a:endParaRPr lang="en-US" sz="3200" i="1" dirty="0"/>
          </a:p>
          <a:p>
            <a:endParaRPr lang="en-US" sz="3200" dirty="0"/>
          </a:p>
          <a:p>
            <a:pPr marL="0" indent="0">
              <a:buNone/>
            </a:pPr>
            <a:endParaRPr lang="en-US" sz="3200" dirty="0"/>
          </a:p>
        </p:txBody>
      </p:sp>
      <p:pic>
        <p:nvPicPr>
          <p:cNvPr id="7" name="Picture Placeholder 7" descr="“”">
            <a:extLst>
              <a:ext uri="{FF2B5EF4-FFF2-40B4-BE49-F238E27FC236}">
                <a16:creationId xmlns:a16="http://schemas.microsoft.com/office/drawing/2014/main" id="{1AC35E04-ABE2-406B-BBD1-53BE829ED1F4}"/>
              </a:ext>
            </a:extLst>
          </p:cNvPr>
          <p:cNvPicPr>
            <a:picLocks noChangeAspect="1"/>
          </p:cNvPicPr>
          <p:nvPr/>
        </p:nvPicPr>
        <p:blipFill>
          <a:blip r:embed="rId2"/>
          <a:srcRect t="649" b="649"/>
          <a:stretch>
            <a:fillRect/>
          </a:stretch>
        </p:blipFill>
        <p:spPr>
          <a:xfrm>
            <a:off x="6381027" y="1900344"/>
            <a:ext cx="5205248" cy="3455495"/>
          </a:xfrm>
          <a:prstGeom prst="rect">
            <a:avLst/>
          </a:prstGeom>
        </p:spPr>
      </p:pic>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11</a:t>
            </a:r>
          </a:p>
        </p:txBody>
      </p:sp>
    </p:spTree>
    <p:extLst>
      <p:ext uri="{BB962C8B-B14F-4D97-AF65-F5344CB8AC3E}">
        <p14:creationId xmlns:p14="http://schemas.microsoft.com/office/powerpoint/2010/main" val="4220613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Concepts: Mobility</a:t>
            </a:r>
          </a:p>
        </p:txBody>
      </p:sp>
      <p:sp>
        <p:nvSpPr>
          <p:cNvPr id="5" name="Text Placeholder 4"/>
          <p:cNvSpPr>
            <a:spLocks noGrp="1"/>
          </p:cNvSpPr>
          <p:nvPr>
            <p:ph idx="1"/>
          </p:nvPr>
        </p:nvSpPr>
        <p:spPr>
          <a:xfrm>
            <a:off x="838200" y="1641578"/>
            <a:ext cx="5020159" cy="4913802"/>
          </a:xfrm>
        </p:spPr>
        <p:txBody>
          <a:bodyPr>
            <a:noAutofit/>
          </a:bodyPr>
          <a:lstStyle/>
          <a:p>
            <a:r>
              <a:rPr lang="en-US" sz="3200" dirty="0"/>
              <a:t>Customizable HUDS</a:t>
            </a:r>
          </a:p>
          <a:p>
            <a:r>
              <a:rPr lang="en-US" sz="3200" dirty="0"/>
              <a:t>Allowance of third-party hardware</a:t>
            </a:r>
          </a:p>
          <a:p>
            <a:pPr lvl="1"/>
            <a:r>
              <a:rPr lang="en-US" sz="2800" dirty="0"/>
              <a:t>Allowance of minimal controller capabilities</a:t>
            </a:r>
          </a:p>
          <a:p>
            <a:r>
              <a:rPr lang="en-US" sz="3200" dirty="0"/>
              <a:t>Allowance to control avatar with controller</a:t>
            </a:r>
          </a:p>
          <a:p>
            <a:pPr lvl="1"/>
            <a:r>
              <a:rPr lang="en-US" sz="2800" dirty="0"/>
              <a:t>Customizable Movement</a:t>
            </a:r>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12</a:t>
            </a:r>
          </a:p>
        </p:txBody>
      </p:sp>
      <p:sp>
        <p:nvSpPr>
          <p:cNvPr id="6" name="Text Placeholder 4">
            <a:extLst>
              <a:ext uri="{FF2B5EF4-FFF2-40B4-BE49-F238E27FC236}">
                <a16:creationId xmlns:a16="http://schemas.microsoft.com/office/drawing/2014/main" id="{D282F7A9-2627-8544-B6D8-66A6D4133F3D}"/>
              </a:ext>
            </a:extLst>
          </p:cNvPr>
          <p:cNvSpPr txBox="1">
            <a:spLocks/>
          </p:cNvSpPr>
          <p:nvPr/>
        </p:nvSpPr>
        <p:spPr>
          <a:xfrm>
            <a:off x="5997844" y="1641578"/>
            <a:ext cx="5359831" cy="4913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b="0" i="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b="0" i="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Motion Sickness Prevention</a:t>
            </a:r>
          </a:p>
          <a:p>
            <a:pPr lvl="1"/>
            <a:r>
              <a:rPr lang="en-US" sz="2800" dirty="0"/>
              <a:t>Sensitivity Sliders</a:t>
            </a:r>
          </a:p>
          <a:p>
            <a:pPr lvl="1"/>
            <a:r>
              <a:rPr lang="en-US" sz="2800" dirty="0"/>
              <a:t>Overall Speed Settings</a:t>
            </a:r>
          </a:p>
          <a:p>
            <a:pPr lvl="1"/>
            <a:r>
              <a:rPr lang="en-US" sz="2800" dirty="0"/>
              <a:t>Central Placement Point</a:t>
            </a:r>
          </a:p>
          <a:p>
            <a:r>
              <a:rPr lang="en-US" sz="3200" dirty="0"/>
              <a:t>Input Support</a:t>
            </a:r>
          </a:p>
        </p:txBody>
      </p:sp>
    </p:spTree>
    <p:extLst>
      <p:ext uri="{BB962C8B-B14F-4D97-AF65-F5344CB8AC3E}">
        <p14:creationId xmlns:p14="http://schemas.microsoft.com/office/powerpoint/2010/main" val="75772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Concepts: Visual</a:t>
            </a:r>
          </a:p>
        </p:txBody>
      </p:sp>
      <p:sp>
        <p:nvSpPr>
          <p:cNvPr id="5" name="Text Placeholder 4"/>
          <p:cNvSpPr>
            <a:spLocks noGrp="1"/>
          </p:cNvSpPr>
          <p:nvPr>
            <p:ph idx="1"/>
          </p:nvPr>
        </p:nvSpPr>
        <p:spPr>
          <a:xfrm>
            <a:off x="838200" y="1644161"/>
            <a:ext cx="5423115" cy="4229697"/>
          </a:xfrm>
        </p:spPr>
        <p:txBody>
          <a:bodyPr>
            <a:noAutofit/>
          </a:bodyPr>
          <a:lstStyle/>
          <a:p>
            <a:r>
              <a:rPr lang="en-US" sz="3200" dirty="0"/>
              <a:t>Changeable Text and Color Size</a:t>
            </a:r>
          </a:p>
          <a:p>
            <a:r>
              <a:rPr lang="en-US" sz="3200" dirty="0"/>
              <a:t>Colorblind Options</a:t>
            </a:r>
          </a:p>
          <a:p>
            <a:r>
              <a:rPr lang="en-US" sz="3200" dirty="0"/>
              <a:t>HD Screen with ability to:</a:t>
            </a:r>
          </a:p>
          <a:p>
            <a:pPr lvl="1"/>
            <a:r>
              <a:rPr lang="en-US" sz="2800" dirty="0"/>
              <a:t>Zoom</a:t>
            </a:r>
          </a:p>
          <a:p>
            <a:pPr lvl="1"/>
            <a:r>
              <a:rPr lang="en-US" sz="2800" dirty="0"/>
              <a:t>Focus</a:t>
            </a:r>
          </a:p>
          <a:p>
            <a:pPr lvl="1"/>
            <a:r>
              <a:rPr lang="en-US" sz="2800" dirty="0"/>
              <a:t>Contrast</a:t>
            </a:r>
          </a:p>
          <a:p>
            <a:pPr lvl="1"/>
            <a:r>
              <a:rPr lang="en-US" sz="2800" dirty="0"/>
              <a:t>Color</a:t>
            </a:r>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13</a:t>
            </a:r>
          </a:p>
        </p:txBody>
      </p:sp>
      <p:sp>
        <p:nvSpPr>
          <p:cNvPr id="6" name="Text Placeholder 4">
            <a:extLst>
              <a:ext uri="{FF2B5EF4-FFF2-40B4-BE49-F238E27FC236}">
                <a16:creationId xmlns:a16="http://schemas.microsoft.com/office/drawing/2014/main" id="{4E5607D8-2A44-4245-94F3-EDEAB989A42B}"/>
              </a:ext>
            </a:extLst>
          </p:cNvPr>
          <p:cNvSpPr txBox="1">
            <a:spLocks/>
          </p:cNvSpPr>
          <p:nvPr/>
        </p:nvSpPr>
        <p:spPr>
          <a:xfrm>
            <a:off x="6384010" y="1644161"/>
            <a:ext cx="5423115" cy="52138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b="0" i="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b="0" i="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Environment Description</a:t>
            </a:r>
          </a:p>
          <a:p>
            <a:r>
              <a:rPr lang="en-US" sz="3200" dirty="0"/>
              <a:t>Auditory Placement and Event Stimulus Updates</a:t>
            </a:r>
          </a:p>
          <a:p>
            <a:pPr lvl="1"/>
            <a:r>
              <a:rPr lang="en-US" sz="2800" dirty="0"/>
              <a:t>Updates to avatar placement</a:t>
            </a:r>
          </a:p>
          <a:p>
            <a:endParaRPr lang="en-US" sz="3200" dirty="0"/>
          </a:p>
          <a:p>
            <a:endParaRPr lang="en-US" sz="3200" dirty="0"/>
          </a:p>
          <a:p>
            <a:endParaRPr lang="en-US" sz="3200" dirty="0"/>
          </a:p>
          <a:p>
            <a:endParaRPr lang="en-US" sz="3200" dirty="0"/>
          </a:p>
        </p:txBody>
      </p:sp>
    </p:spTree>
    <p:extLst>
      <p:ext uri="{BB962C8B-B14F-4D97-AF65-F5344CB8AC3E}">
        <p14:creationId xmlns:p14="http://schemas.microsoft.com/office/powerpoint/2010/main" val="3660474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Concepts: Auditory</a:t>
            </a:r>
          </a:p>
        </p:txBody>
      </p:sp>
      <p:sp>
        <p:nvSpPr>
          <p:cNvPr id="5" name="Text Placeholder 4"/>
          <p:cNvSpPr>
            <a:spLocks noGrp="1"/>
          </p:cNvSpPr>
          <p:nvPr>
            <p:ph idx="1"/>
          </p:nvPr>
        </p:nvSpPr>
        <p:spPr/>
        <p:txBody>
          <a:bodyPr>
            <a:noAutofit/>
          </a:bodyPr>
          <a:lstStyle/>
          <a:p>
            <a:r>
              <a:rPr lang="en-US" sz="3200" dirty="0"/>
              <a:t>Audio Cues</a:t>
            </a:r>
          </a:p>
          <a:p>
            <a:r>
              <a:rPr lang="en-US" sz="3200" dirty="0"/>
              <a:t>Changeable Fonts and Colors</a:t>
            </a:r>
          </a:p>
          <a:p>
            <a:r>
              <a:rPr lang="en-US" sz="3200" dirty="0"/>
              <a:t>Active Events and Ambient Noise Indicator</a:t>
            </a:r>
          </a:p>
          <a:p>
            <a:pPr lvl="1"/>
            <a:r>
              <a:rPr lang="en-US" sz="2800" dirty="0"/>
              <a:t>Both usability and accessibility recommendation</a:t>
            </a:r>
          </a:p>
          <a:p>
            <a:r>
              <a:rPr lang="en-US" sz="3200" dirty="0"/>
              <a:t>In-View Closed Captioning</a:t>
            </a:r>
          </a:p>
          <a:p>
            <a:pPr lvl="1"/>
            <a:r>
              <a:rPr lang="en-US" sz="2800" dirty="0"/>
              <a:t>Differences between Subtitles and Closed Captioning</a:t>
            </a:r>
          </a:p>
          <a:p>
            <a:pPr lvl="1"/>
            <a:endParaRPr lang="en-US" sz="3200" dirty="0"/>
          </a:p>
          <a:p>
            <a:endParaRPr lang="en-US" sz="3200" dirty="0"/>
          </a:p>
          <a:p>
            <a:endParaRPr lang="en-US" sz="3200" dirty="0"/>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14</a:t>
            </a:r>
          </a:p>
        </p:txBody>
      </p:sp>
    </p:spTree>
    <p:extLst>
      <p:ext uri="{BB962C8B-B14F-4D97-AF65-F5344CB8AC3E}">
        <p14:creationId xmlns:p14="http://schemas.microsoft.com/office/powerpoint/2010/main" val="224731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Concepts: Cognitive</a:t>
            </a:r>
          </a:p>
        </p:txBody>
      </p:sp>
      <p:sp>
        <p:nvSpPr>
          <p:cNvPr id="5" name="Text Placeholder 4"/>
          <p:cNvSpPr>
            <a:spLocks noGrp="1"/>
          </p:cNvSpPr>
          <p:nvPr>
            <p:ph idx="1"/>
          </p:nvPr>
        </p:nvSpPr>
        <p:spPr>
          <a:xfrm>
            <a:off x="838200" y="1641578"/>
            <a:ext cx="5314627" cy="4532801"/>
          </a:xfrm>
        </p:spPr>
        <p:txBody>
          <a:bodyPr>
            <a:noAutofit/>
          </a:bodyPr>
          <a:lstStyle/>
          <a:p>
            <a:pPr>
              <a:lnSpc>
                <a:spcPct val="100000"/>
              </a:lnSpc>
              <a:spcBef>
                <a:spcPts val="500"/>
              </a:spcBef>
            </a:pPr>
            <a:r>
              <a:rPr lang="en-US" sz="3200" dirty="0"/>
              <a:t>Tutorials</a:t>
            </a:r>
          </a:p>
          <a:p>
            <a:pPr>
              <a:lnSpc>
                <a:spcPct val="100000"/>
              </a:lnSpc>
              <a:spcBef>
                <a:spcPts val="500"/>
              </a:spcBef>
            </a:pPr>
            <a:r>
              <a:rPr lang="en-US" sz="3200" dirty="0"/>
              <a:t>Sandbox Modes</a:t>
            </a:r>
          </a:p>
          <a:p>
            <a:pPr lvl="1">
              <a:lnSpc>
                <a:spcPct val="100000"/>
              </a:lnSpc>
            </a:pPr>
            <a:r>
              <a:rPr lang="en-US" sz="2800" dirty="0"/>
              <a:t>Open world concept</a:t>
            </a:r>
          </a:p>
          <a:p>
            <a:pPr>
              <a:lnSpc>
                <a:spcPct val="100000"/>
              </a:lnSpc>
              <a:spcBef>
                <a:spcPts val="500"/>
              </a:spcBef>
            </a:pPr>
            <a:r>
              <a:rPr lang="en-US" sz="3200" dirty="0"/>
              <a:t>Difficulty Levels</a:t>
            </a:r>
          </a:p>
          <a:p>
            <a:pPr>
              <a:lnSpc>
                <a:spcPct val="100000"/>
              </a:lnSpc>
              <a:spcBef>
                <a:spcPts val="500"/>
              </a:spcBef>
            </a:pPr>
            <a:r>
              <a:rPr lang="en-US" sz="3200" dirty="0"/>
              <a:t>Intuitive Menus</a:t>
            </a:r>
          </a:p>
          <a:p>
            <a:pPr lvl="1">
              <a:lnSpc>
                <a:spcPct val="100000"/>
              </a:lnSpc>
            </a:pPr>
            <a:r>
              <a:rPr lang="en-US" sz="2800" dirty="0"/>
              <a:t>Usability and accessibility recommendations</a:t>
            </a:r>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15</a:t>
            </a:r>
          </a:p>
        </p:txBody>
      </p:sp>
      <p:sp>
        <p:nvSpPr>
          <p:cNvPr id="6" name="Text Placeholder 4">
            <a:extLst>
              <a:ext uri="{FF2B5EF4-FFF2-40B4-BE49-F238E27FC236}">
                <a16:creationId xmlns:a16="http://schemas.microsoft.com/office/drawing/2014/main" id="{9A061D42-5200-F746-8E7B-1769DA4771F9}"/>
              </a:ext>
            </a:extLst>
          </p:cNvPr>
          <p:cNvSpPr txBox="1">
            <a:spLocks/>
          </p:cNvSpPr>
          <p:nvPr/>
        </p:nvSpPr>
        <p:spPr>
          <a:xfrm>
            <a:off x="6121831" y="1641578"/>
            <a:ext cx="5145437" cy="45328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b="0" i="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b="0" i="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b="0" i="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500"/>
              </a:spcBef>
            </a:pPr>
            <a:r>
              <a:rPr lang="en-US" sz="3200" dirty="0"/>
              <a:t>Perspectives</a:t>
            </a:r>
          </a:p>
          <a:p>
            <a:pPr lvl="1">
              <a:lnSpc>
                <a:spcPct val="100000"/>
              </a:lnSpc>
            </a:pPr>
            <a:r>
              <a:rPr lang="en-US" sz="2800" dirty="0"/>
              <a:t>Ties with optional avatar settings</a:t>
            </a:r>
          </a:p>
          <a:p>
            <a:pPr>
              <a:lnSpc>
                <a:spcPct val="100000"/>
              </a:lnSpc>
              <a:spcBef>
                <a:spcPts val="500"/>
              </a:spcBef>
            </a:pPr>
            <a:r>
              <a:rPr lang="en-US" sz="3200" dirty="0"/>
              <a:t>Customizable settings</a:t>
            </a:r>
          </a:p>
          <a:p>
            <a:pPr>
              <a:lnSpc>
                <a:spcPct val="100000"/>
              </a:lnSpc>
              <a:spcBef>
                <a:spcPts val="500"/>
              </a:spcBef>
            </a:pPr>
            <a:endParaRPr lang="en-US" sz="3200" dirty="0"/>
          </a:p>
          <a:p>
            <a:pPr>
              <a:lnSpc>
                <a:spcPct val="100000"/>
              </a:lnSpc>
              <a:spcBef>
                <a:spcPts val="500"/>
              </a:spcBef>
            </a:pPr>
            <a:endParaRPr lang="en-US" sz="3200" dirty="0"/>
          </a:p>
          <a:p>
            <a:pPr>
              <a:lnSpc>
                <a:spcPct val="100000"/>
              </a:lnSpc>
              <a:spcBef>
                <a:spcPts val="500"/>
              </a:spcBef>
            </a:pPr>
            <a:endParaRPr lang="en-US" sz="3200" dirty="0"/>
          </a:p>
        </p:txBody>
      </p:sp>
    </p:spTree>
    <p:extLst>
      <p:ext uri="{BB962C8B-B14F-4D97-AF65-F5344CB8AC3E}">
        <p14:creationId xmlns:p14="http://schemas.microsoft.com/office/powerpoint/2010/main" val="424624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4"/>
            <a:ext cx="6260123" cy="3399337"/>
          </a:xfrm>
        </p:spPr>
        <p:txBody>
          <a:bodyPr>
            <a:normAutofit/>
          </a:bodyPr>
          <a:lstStyle/>
          <a:p>
            <a:pPr lvl="0"/>
            <a:r>
              <a:rPr lang="en-US" dirty="0"/>
              <a:t>The Policy and Programs Surrounding VR/AR</a:t>
            </a:r>
          </a:p>
        </p:txBody>
      </p:sp>
    </p:spTree>
    <p:extLst>
      <p:ext uri="{BB962C8B-B14F-4D97-AF65-F5344CB8AC3E}">
        <p14:creationId xmlns:p14="http://schemas.microsoft.com/office/powerpoint/2010/main" val="113076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Legal Landscape</a:t>
            </a:r>
          </a:p>
        </p:txBody>
      </p:sp>
      <p:sp>
        <p:nvSpPr>
          <p:cNvPr id="11" name="Content Placeholder 10"/>
          <p:cNvSpPr>
            <a:spLocks noGrp="1"/>
          </p:cNvSpPr>
          <p:nvPr>
            <p:ph idx="1"/>
          </p:nvPr>
        </p:nvSpPr>
        <p:spPr/>
        <p:txBody>
          <a:bodyPr>
            <a:noAutofit/>
          </a:bodyPr>
          <a:lstStyle/>
          <a:p>
            <a:r>
              <a:rPr lang="en-US" sz="3200" dirty="0"/>
              <a:t>Currently no legislation, but anticipate movement in this space in the next 5-7 years</a:t>
            </a:r>
          </a:p>
          <a:p>
            <a:r>
              <a:rPr lang="en-US" sz="3200" dirty="0"/>
              <a:t>ADA provides some governance</a:t>
            </a:r>
          </a:p>
          <a:p>
            <a:r>
              <a:rPr lang="en-US" sz="3200" dirty="0"/>
              <a:t>Numerous lawsuits and consent decrees tied to ADA Title III</a:t>
            </a:r>
          </a:p>
          <a:p>
            <a:r>
              <a:rPr lang="en-US" sz="3200" dirty="0"/>
              <a:t>We recommend proactively addressing AR and VR accessibility to avoid legal risk</a:t>
            </a:r>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17</a:t>
            </a:r>
          </a:p>
        </p:txBody>
      </p:sp>
    </p:spTree>
    <p:extLst>
      <p:ext uri="{BB962C8B-B14F-4D97-AF65-F5344CB8AC3E}">
        <p14:creationId xmlns:p14="http://schemas.microsoft.com/office/powerpoint/2010/main" val="147815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Accessibility Questionnaire </a:t>
            </a:r>
          </a:p>
        </p:txBody>
      </p:sp>
      <p:sp>
        <p:nvSpPr>
          <p:cNvPr id="15" name="Subtitle 14">
            <a:extLst>
              <a:ext uri="{FF2B5EF4-FFF2-40B4-BE49-F238E27FC236}">
                <a16:creationId xmlns:a16="http://schemas.microsoft.com/office/drawing/2014/main" id="{F6CB67CA-E626-4C7F-9F3C-C40ED15A6FF5}"/>
              </a:ext>
            </a:extLst>
          </p:cNvPr>
          <p:cNvSpPr>
            <a:spLocks noGrp="1"/>
          </p:cNvSpPr>
          <p:nvPr>
            <p:ph type="subTitle" idx="10"/>
          </p:nvPr>
        </p:nvSpPr>
        <p:spPr/>
        <p:txBody>
          <a:bodyPr>
            <a:noAutofit/>
          </a:bodyPr>
          <a:lstStyle/>
          <a:p>
            <a:r>
              <a:rPr lang="en-US" dirty="0"/>
              <a:t>Step 1: Complete an Accessibility Questionnaire</a:t>
            </a:r>
          </a:p>
        </p:txBody>
      </p:sp>
      <p:sp>
        <p:nvSpPr>
          <p:cNvPr id="8" name="Content Placeholder 7"/>
          <p:cNvSpPr>
            <a:spLocks noGrp="1"/>
          </p:cNvSpPr>
          <p:nvPr>
            <p:ph idx="1"/>
          </p:nvPr>
        </p:nvSpPr>
        <p:spPr/>
        <p:txBody>
          <a:bodyPr>
            <a:noAutofit/>
          </a:bodyPr>
          <a:lstStyle/>
          <a:p>
            <a:pPr marL="0" indent="0">
              <a:buNone/>
            </a:pPr>
            <a:r>
              <a:rPr lang="en-US" sz="3200" b="1" dirty="0"/>
              <a:t>Purpose:</a:t>
            </a:r>
          </a:p>
          <a:p>
            <a:r>
              <a:rPr lang="en-US" altLang="en-US" sz="3200" dirty="0"/>
              <a:t>Identify your at-risk AR and VR (and other digital assets) </a:t>
            </a:r>
          </a:p>
          <a:p>
            <a:pPr marL="0" indent="0">
              <a:buNone/>
            </a:pPr>
            <a:endParaRPr lang="en-US" altLang="en-US" sz="3200" b="1" dirty="0"/>
          </a:p>
          <a:p>
            <a:pPr marL="0" indent="0">
              <a:buNone/>
            </a:pPr>
            <a:r>
              <a:rPr lang="en-US" altLang="en-US" sz="3200" b="1" dirty="0"/>
              <a:t>Use:</a:t>
            </a:r>
          </a:p>
          <a:p>
            <a:r>
              <a:rPr lang="en-US" sz="3200" dirty="0"/>
              <a:t>Primary data collection tool for next step in the process -  Systems Survey &amp; Analysis</a:t>
            </a:r>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18</a:t>
            </a:r>
          </a:p>
        </p:txBody>
      </p:sp>
    </p:spTree>
    <p:extLst>
      <p:ext uri="{BB962C8B-B14F-4D97-AF65-F5344CB8AC3E}">
        <p14:creationId xmlns:p14="http://schemas.microsoft.com/office/powerpoint/2010/main" val="3197345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Survey &amp; Analysis</a:t>
            </a:r>
          </a:p>
        </p:txBody>
      </p:sp>
      <p:sp>
        <p:nvSpPr>
          <p:cNvPr id="11" name="Subtitle 10">
            <a:extLst>
              <a:ext uri="{FF2B5EF4-FFF2-40B4-BE49-F238E27FC236}">
                <a16:creationId xmlns:a16="http://schemas.microsoft.com/office/drawing/2014/main" id="{A38F4B84-8C8E-4814-A76D-8D569DA4BD86}"/>
              </a:ext>
            </a:extLst>
          </p:cNvPr>
          <p:cNvSpPr>
            <a:spLocks noGrp="1"/>
          </p:cNvSpPr>
          <p:nvPr>
            <p:ph type="subTitle" idx="10"/>
          </p:nvPr>
        </p:nvSpPr>
        <p:spPr/>
        <p:txBody>
          <a:bodyPr>
            <a:noAutofit/>
          </a:bodyPr>
          <a:lstStyle/>
          <a:p>
            <a:r>
              <a:rPr lang="en-US" dirty="0"/>
              <a:t>Step 2: Conduct a Systems Survey &amp; Analysis</a:t>
            </a:r>
          </a:p>
        </p:txBody>
      </p:sp>
      <p:sp>
        <p:nvSpPr>
          <p:cNvPr id="8" name="Content Placeholder 7"/>
          <p:cNvSpPr>
            <a:spLocks noGrp="1"/>
          </p:cNvSpPr>
          <p:nvPr>
            <p:ph idx="1"/>
          </p:nvPr>
        </p:nvSpPr>
        <p:spPr/>
        <p:txBody>
          <a:bodyPr>
            <a:noAutofit/>
          </a:bodyPr>
          <a:lstStyle/>
          <a:p>
            <a:pPr marL="0" lvl="0" indent="0">
              <a:buNone/>
            </a:pPr>
            <a:r>
              <a:rPr lang="en-US" sz="3200" b="1" dirty="0"/>
              <a:t>Purpose:</a:t>
            </a:r>
          </a:p>
          <a:p>
            <a:r>
              <a:rPr lang="en-US" sz="3200" dirty="0"/>
              <a:t>Outline legal coverage of AR and VR inventory (and other digital assets) and understand the associated risks</a:t>
            </a:r>
          </a:p>
          <a:p>
            <a:pPr marL="0" lvl="0" indent="0">
              <a:buNone/>
            </a:pPr>
            <a:endParaRPr lang="en-US" sz="3200" b="1" dirty="0"/>
          </a:p>
          <a:p>
            <a:pPr marL="0" lvl="0" indent="0">
              <a:buNone/>
            </a:pPr>
            <a:r>
              <a:rPr lang="en-US" sz="3200" b="1" dirty="0"/>
              <a:t>Use:</a:t>
            </a:r>
          </a:p>
          <a:p>
            <a:r>
              <a:rPr lang="en-US" sz="3200" dirty="0"/>
              <a:t>Enables you to group assets into high-, medium-, and low-risk categories for strategic planning</a:t>
            </a:r>
          </a:p>
          <a:p>
            <a:pPr lvl="0"/>
            <a:endParaRPr lang="en-US" sz="3200" dirty="0"/>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19</a:t>
            </a:r>
          </a:p>
        </p:txBody>
      </p:sp>
    </p:spTree>
    <p:extLst>
      <p:ext uri="{BB962C8B-B14F-4D97-AF65-F5344CB8AC3E}">
        <p14:creationId xmlns:p14="http://schemas.microsoft.com/office/powerpoint/2010/main" val="240831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Accessibility Policy</a:t>
            </a:r>
          </a:p>
        </p:txBody>
      </p:sp>
      <p:sp>
        <p:nvSpPr>
          <p:cNvPr id="11" name="Subtitle 10">
            <a:extLst>
              <a:ext uri="{FF2B5EF4-FFF2-40B4-BE49-F238E27FC236}">
                <a16:creationId xmlns:a16="http://schemas.microsoft.com/office/drawing/2014/main" id="{E353113D-A512-4011-ABEF-DDE7CE03B12F}"/>
              </a:ext>
            </a:extLst>
          </p:cNvPr>
          <p:cNvSpPr>
            <a:spLocks noGrp="1"/>
          </p:cNvSpPr>
          <p:nvPr>
            <p:ph type="subTitle" idx="10"/>
          </p:nvPr>
        </p:nvSpPr>
        <p:spPr/>
        <p:txBody>
          <a:bodyPr>
            <a:noAutofit/>
          </a:bodyPr>
          <a:lstStyle/>
          <a:p>
            <a:r>
              <a:rPr lang="en-US" altLang="en-US" dirty="0">
                <a:latin typeface="Arial" panose="020B0604020202020204" pitchFamily="34" charset="0"/>
                <a:cs typeface="Arial" panose="020B0604020202020204" pitchFamily="34" charset="0"/>
              </a:rPr>
              <a:t>Step 3: Define your Digital Accessibility Policy</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p:txBody>
          <a:bodyPr/>
          <a:lstStyle/>
          <a:p>
            <a:pPr marL="0" lvl="0">
              <a:buNone/>
            </a:pPr>
            <a:r>
              <a:rPr lang="en-US" sz="3200" b="1" dirty="0"/>
              <a:t>Purpose: </a:t>
            </a:r>
          </a:p>
          <a:p>
            <a:r>
              <a:rPr lang="en-US" altLang="en-US" sz="3200" dirty="0"/>
              <a:t>Define your digital accessibility scope, applicable laws/ standards, and establish formal governance structure</a:t>
            </a:r>
            <a:endParaRPr lang="en-US" sz="3200" dirty="0"/>
          </a:p>
          <a:p>
            <a:pPr marL="0">
              <a:buNone/>
            </a:pPr>
            <a:endParaRPr lang="en-US" sz="3200" b="1" dirty="0"/>
          </a:p>
          <a:p>
            <a:pPr marL="0">
              <a:buNone/>
            </a:pPr>
            <a:r>
              <a:rPr lang="en-US" sz="3200" b="1" dirty="0"/>
              <a:t>Use:</a:t>
            </a:r>
          </a:p>
          <a:p>
            <a:r>
              <a:rPr lang="en-US" sz="3200" dirty="0"/>
              <a:t>Communicate official policy internally and help safeguard against legal complaints/inquiries</a:t>
            </a:r>
          </a:p>
          <a:p>
            <a:pPr lvl="0"/>
            <a:endParaRPr lang="en-US" sz="3200" dirty="0"/>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20</a:t>
            </a:r>
          </a:p>
        </p:txBody>
      </p:sp>
    </p:spTree>
    <p:extLst>
      <p:ext uri="{BB962C8B-B14F-4D97-AF65-F5344CB8AC3E}">
        <p14:creationId xmlns:p14="http://schemas.microsoft.com/office/powerpoint/2010/main" val="340413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idx="1"/>
          </p:nvPr>
        </p:nvSpPr>
        <p:spPr/>
        <p:txBody>
          <a:bodyPr>
            <a:normAutofit/>
          </a:bodyPr>
          <a:lstStyle/>
          <a:p>
            <a:r>
              <a:rPr lang="en-US" sz="3200" dirty="0"/>
              <a:t>Definition of VR and AR</a:t>
            </a:r>
          </a:p>
          <a:p>
            <a:r>
              <a:rPr lang="en-US" sz="3200" dirty="0"/>
              <a:t>Benefits of VR and AR in the Disability Community</a:t>
            </a:r>
          </a:p>
          <a:p>
            <a:r>
              <a:rPr lang="en-US" sz="3200" dirty="0"/>
              <a:t>Creating an Accessible VR/AR Experience</a:t>
            </a:r>
          </a:p>
          <a:p>
            <a:r>
              <a:rPr lang="en-US" sz="3200" dirty="0"/>
              <a:t>Legal Landscape</a:t>
            </a:r>
          </a:p>
          <a:p>
            <a:r>
              <a:rPr lang="en-US" sz="3200" dirty="0"/>
              <a:t>Policy and Program Recommendations</a:t>
            </a:r>
          </a:p>
          <a:p>
            <a:r>
              <a:rPr lang="en-US" sz="3200" dirty="0"/>
              <a:t>Q&amp;A</a:t>
            </a:r>
          </a:p>
        </p:txBody>
      </p:sp>
      <p:sp>
        <p:nvSpPr>
          <p:cNvPr id="4"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3</a:t>
            </a:r>
          </a:p>
        </p:txBody>
      </p:sp>
    </p:spTree>
    <p:extLst>
      <p:ext uri="{BB962C8B-B14F-4D97-AF65-F5344CB8AC3E}">
        <p14:creationId xmlns:p14="http://schemas.microsoft.com/office/powerpoint/2010/main" val="32889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Accessibility Strategy</a:t>
            </a:r>
          </a:p>
        </p:txBody>
      </p:sp>
      <p:sp>
        <p:nvSpPr>
          <p:cNvPr id="11" name="Subtitle 10">
            <a:extLst>
              <a:ext uri="{FF2B5EF4-FFF2-40B4-BE49-F238E27FC236}">
                <a16:creationId xmlns:a16="http://schemas.microsoft.com/office/drawing/2014/main" id="{08CE9652-E584-42CE-94C3-9B5B3C88B846}"/>
              </a:ext>
            </a:extLst>
          </p:cNvPr>
          <p:cNvSpPr>
            <a:spLocks noGrp="1"/>
          </p:cNvSpPr>
          <p:nvPr>
            <p:ph type="subTitle" idx="10"/>
          </p:nvPr>
        </p:nvSpPr>
        <p:spPr/>
        <p:txBody>
          <a:bodyPr>
            <a:noAutofit/>
          </a:bodyPr>
          <a:lstStyle/>
          <a:p>
            <a:r>
              <a:rPr lang="en-US" altLang="en-US" dirty="0">
                <a:latin typeface="Arial" panose="020B0604020202020204" pitchFamily="34" charset="0"/>
                <a:cs typeface="Arial" panose="020B0604020202020204" pitchFamily="34" charset="0"/>
              </a:rPr>
              <a:t>Step 4: Develop your Digital Accessibility Strategy</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p:txBody>
          <a:bodyPr>
            <a:noAutofit/>
          </a:bodyPr>
          <a:lstStyle/>
          <a:p>
            <a:pPr marL="0" lvl="0">
              <a:buNone/>
            </a:pPr>
            <a:r>
              <a:rPr lang="en-US" sz="3200" b="1" dirty="0"/>
              <a:t>Purpose: </a:t>
            </a:r>
          </a:p>
          <a:p>
            <a:r>
              <a:rPr lang="en-US" sz="3200" dirty="0"/>
              <a:t>High-level, three-phase strategy for developing, rolling out and scaling up your Digital Accessibility Program over next 3-5 years</a:t>
            </a:r>
          </a:p>
          <a:p>
            <a:pPr marL="0" lvl="0">
              <a:buNone/>
            </a:pPr>
            <a:endParaRPr lang="en-US" sz="3200" b="1" dirty="0"/>
          </a:p>
          <a:p>
            <a:pPr marL="0" lvl="0">
              <a:buNone/>
            </a:pPr>
            <a:r>
              <a:rPr lang="en-US" sz="3200" b="1" dirty="0"/>
              <a:t>Use:</a:t>
            </a:r>
          </a:p>
          <a:p>
            <a:r>
              <a:rPr lang="en-US" sz="3200" dirty="0"/>
              <a:t>Framing document to put in place a robust accessibility program</a:t>
            </a:r>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21</a:t>
            </a:r>
          </a:p>
        </p:txBody>
      </p:sp>
    </p:spTree>
    <p:extLst>
      <p:ext uri="{BB962C8B-B14F-4D97-AF65-F5344CB8AC3E}">
        <p14:creationId xmlns:p14="http://schemas.microsoft.com/office/powerpoint/2010/main" val="157452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Project Management Plan</a:t>
            </a:r>
          </a:p>
        </p:txBody>
      </p:sp>
      <p:sp>
        <p:nvSpPr>
          <p:cNvPr id="11" name="Subtitle 10">
            <a:extLst>
              <a:ext uri="{FF2B5EF4-FFF2-40B4-BE49-F238E27FC236}">
                <a16:creationId xmlns:a16="http://schemas.microsoft.com/office/drawing/2014/main" id="{29194A9D-23B4-4038-B805-E136ED7CACE5}"/>
              </a:ext>
            </a:extLst>
          </p:cNvPr>
          <p:cNvSpPr>
            <a:spLocks noGrp="1"/>
          </p:cNvSpPr>
          <p:nvPr>
            <p:ph type="subTitle" idx="10"/>
          </p:nvPr>
        </p:nvSpPr>
        <p:spPr/>
        <p:txBody>
          <a:bodyPr>
            <a:noAutofit/>
          </a:bodyPr>
          <a:lstStyle/>
          <a:p>
            <a:r>
              <a:rPr lang="en-US" dirty="0"/>
              <a:t>Step 5: Build your Digital Accessibility Project Management Plan</a:t>
            </a:r>
          </a:p>
        </p:txBody>
      </p:sp>
      <p:sp>
        <p:nvSpPr>
          <p:cNvPr id="8" name="Content Placeholder 7"/>
          <p:cNvSpPr>
            <a:spLocks noGrp="1"/>
          </p:cNvSpPr>
          <p:nvPr>
            <p:ph idx="1"/>
          </p:nvPr>
        </p:nvSpPr>
        <p:spPr/>
        <p:txBody>
          <a:bodyPr>
            <a:noAutofit/>
          </a:bodyPr>
          <a:lstStyle/>
          <a:p>
            <a:pPr marL="0" lvl="0">
              <a:buNone/>
            </a:pPr>
            <a:r>
              <a:rPr lang="en-US" sz="3200" b="1" dirty="0"/>
              <a:t>Purpose: </a:t>
            </a:r>
          </a:p>
          <a:p>
            <a:r>
              <a:rPr lang="en-US" sz="3200" dirty="0"/>
              <a:t>Provide a clear roadmap for implementing the Strategy – timing, resources, budget</a:t>
            </a:r>
          </a:p>
          <a:p>
            <a:pPr marL="0" lvl="0">
              <a:buNone/>
            </a:pPr>
            <a:endParaRPr lang="en-US" sz="3200" b="1" dirty="0"/>
          </a:p>
          <a:p>
            <a:pPr marL="0" lvl="0">
              <a:buNone/>
            </a:pPr>
            <a:r>
              <a:rPr lang="en-US" sz="3200" b="1" dirty="0"/>
              <a:t>Use:</a:t>
            </a:r>
          </a:p>
          <a:p>
            <a:r>
              <a:rPr lang="en-US" sz="3200" dirty="0"/>
              <a:t>Assists in defining your long term organizational strategy </a:t>
            </a:r>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22</a:t>
            </a:r>
          </a:p>
        </p:txBody>
      </p:sp>
    </p:spTree>
    <p:extLst>
      <p:ext uri="{BB962C8B-B14F-4D97-AF65-F5344CB8AC3E}">
        <p14:creationId xmlns:p14="http://schemas.microsoft.com/office/powerpoint/2010/main" val="2962827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D586-2E84-4D35-9DE2-84F57877ED59}"/>
              </a:ext>
            </a:extLst>
          </p:cNvPr>
          <p:cNvSpPr>
            <a:spLocks noGrp="1"/>
          </p:cNvSpPr>
          <p:nvPr>
            <p:ph type="title"/>
          </p:nvPr>
        </p:nvSpPr>
        <p:spPr/>
        <p:txBody>
          <a:bodyPr/>
          <a:lstStyle/>
          <a:p>
            <a:r>
              <a:rPr lang="en-US" dirty="0"/>
              <a:t>Summary </a:t>
            </a:r>
          </a:p>
        </p:txBody>
      </p:sp>
      <p:sp>
        <p:nvSpPr>
          <p:cNvPr id="4" name="Content Placeholder 3">
            <a:extLst>
              <a:ext uri="{FF2B5EF4-FFF2-40B4-BE49-F238E27FC236}">
                <a16:creationId xmlns:a16="http://schemas.microsoft.com/office/drawing/2014/main" id="{2235A954-A241-431F-AD3F-69BC6C0E2538}"/>
              </a:ext>
            </a:extLst>
          </p:cNvPr>
          <p:cNvSpPr>
            <a:spLocks noGrp="1"/>
          </p:cNvSpPr>
          <p:nvPr>
            <p:ph idx="1"/>
          </p:nvPr>
        </p:nvSpPr>
        <p:spPr/>
        <p:txBody>
          <a:bodyPr/>
          <a:lstStyle/>
          <a:p>
            <a:pPr marL="0">
              <a:buNone/>
            </a:pPr>
            <a:r>
              <a:rPr lang="en-US" sz="3200" b="1" dirty="0"/>
              <a:t>After completing these steps, your organization will have a clear understanding of:</a:t>
            </a:r>
          </a:p>
          <a:p>
            <a:r>
              <a:rPr lang="en-US" sz="3200" dirty="0"/>
              <a:t>The overall approach to accessibility </a:t>
            </a:r>
          </a:p>
          <a:p>
            <a:r>
              <a:rPr lang="en-US" sz="3200" dirty="0"/>
              <a:t>The relative merit and priority of fixing specific systems</a:t>
            </a:r>
          </a:p>
          <a:p>
            <a:r>
              <a:rPr lang="en-US" sz="3200" dirty="0"/>
              <a:t>A policy framework for managing digital accessibility</a:t>
            </a:r>
          </a:p>
          <a:p>
            <a:r>
              <a:rPr lang="en-US" sz="3200" dirty="0"/>
              <a:t>The budget, timing, and activities for making it all happen</a:t>
            </a:r>
            <a:br>
              <a:rPr lang="en-US" sz="3200" dirty="0"/>
            </a:br>
            <a:endParaRPr lang="en-US" sz="2000" dirty="0"/>
          </a:p>
          <a:p>
            <a:pPr marL="0">
              <a:buNone/>
            </a:pPr>
            <a:r>
              <a:rPr lang="en-US" sz="2200" i="1" dirty="0"/>
              <a:t>**Note: Level Access offers these services as part of our Access Blueprint product.</a:t>
            </a:r>
          </a:p>
        </p:txBody>
      </p:sp>
      <p:sp>
        <p:nvSpPr>
          <p:cNvPr id="5"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23</a:t>
            </a:r>
          </a:p>
        </p:txBody>
      </p:sp>
    </p:spTree>
    <p:extLst>
      <p:ext uri="{BB962C8B-B14F-4D97-AF65-F5344CB8AC3E}">
        <p14:creationId xmlns:p14="http://schemas.microsoft.com/office/powerpoint/2010/main" val="328628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59B4-7637-4B82-8BB9-3E2C61DECCB8}"/>
              </a:ext>
            </a:extLst>
          </p:cNvPr>
          <p:cNvSpPr>
            <a:spLocks noGrp="1"/>
          </p:cNvSpPr>
          <p:nvPr>
            <p:ph type="title"/>
          </p:nvPr>
        </p:nvSpPr>
        <p:spPr>
          <a:xfrm>
            <a:off x="2042629" y="1885585"/>
            <a:ext cx="6260123" cy="2934388"/>
          </a:xfrm>
        </p:spPr>
        <p:txBody>
          <a:bodyPr/>
          <a:lstStyle/>
          <a:p>
            <a:r>
              <a:rPr lang="en-US" dirty="0"/>
              <a:t>Questions?</a:t>
            </a:r>
            <a:br>
              <a:rPr lang="en-US" dirty="0"/>
            </a:b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087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8D43-6A8E-EC49-AD69-E6CEBEA68478}"/>
              </a:ext>
            </a:extLst>
          </p:cNvPr>
          <p:cNvSpPr>
            <a:spLocks noGrp="1"/>
          </p:cNvSpPr>
          <p:nvPr>
            <p:ph type="title"/>
          </p:nvPr>
        </p:nvSpPr>
        <p:spPr/>
        <p:txBody>
          <a:bodyPr/>
          <a:lstStyle/>
          <a:p>
            <a:r>
              <a:rPr lang="en-US" dirty="0">
                <a:solidFill>
                  <a:srgbClr val="000000"/>
                </a:solidFill>
              </a:rPr>
              <a:t>Thank You!</a:t>
            </a:r>
          </a:p>
        </p:txBody>
      </p:sp>
      <p:sp>
        <p:nvSpPr>
          <p:cNvPr id="3" name="Subtitle 2">
            <a:extLst>
              <a:ext uri="{FF2B5EF4-FFF2-40B4-BE49-F238E27FC236}">
                <a16:creationId xmlns:a16="http://schemas.microsoft.com/office/drawing/2014/main" id="{90D52D85-AF0E-4546-9117-14C35FFFA9B7}"/>
              </a:ext>
            </a:extLst>
          </p:cNvPr>
          <p:cNvSpPr>
            <a:spLocks noGrp="1"/>
          </p:cNvSpPr>
          <p:nvPr>
            <p:ph type="subTitle" idx="10"/>
          </p:nvPr>
        </p:nvSpPr>
        <p:spPr/>
        <p:txBody>
          <a:bodyPr>
            <a:normAutofit fontScale="92500" lnSpcReduction="10000"/>
          </a:bodyPr>
          <a:lstStyle/>
          <a:p>
            <a:r>
              <a:rPr lang="en-US" dirty="0">
                <a:solidFill>
                  <a:srgbClr val="000000"/>
                </a:solidFill>
              </a:rPr>
              <a:t>Accessibility in the Virtual/Augmented Reality Space</a:t>
            </a:r>
          </a:p>
        </p:txBody>
      </p:sp>
      <p:sp>
        <p:nvSpPr>
          <p:cNvPr id="6" name="Content Placeholder 1">
            <a:extLst>
              <a:ext uri="{FF2B5EF4-FFF2-40B4-BE49-F238E27FC236}">
                <a16:creationId xmlns:a16="http://schemas.microsoft.com/office/drawing/2014/main" id="{69233147-83BE-F448-B9B5-B09303C83505}"/>
              </a:ext>
            </a:extLst>
          </p:cNvPr>
          <p:cNvSpPr txBox="1">
            <a:spLocks/>
          </p:cNvSpPr>
          <p:nvPr/>
        </p:nvSpPr>
        <p:spPr>
          <a:xfrm>
            <a:off x="1004887" y="1690688"/>
            <a:ext cx="5341793" cy="4214166"/>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b="1" dirty="0">
                <a:solidFill>
                  <a:srgbClr val="000000"/>
                </a:solidFill>
                <a:ea typeface="ＭＳ Ｐゴシック" panose="020B0600070205080204" pitchFamily="34" charset="-128"/>
              </a:rPr>
              <a:t>Contact Us</a:t>
            </a:r>
          </a:p>
        </p:txBody>
      </p:sp>
      <p:pic>
        <p:nvPicPr>
          <p:cNvPr id="25" name="Picture 24" descr="Beth Crutchfield photo">
            <a:extLst>
              <a:ext uri="{FF2B5EF4-FFF2-40B4-BE49-F238E27FC236}">
                <a16:creationId xmlns:a16="http://schemas.microsoft.com/office/drawing/2014/main" id="{ACD1CBFA-6CF1-8A40-99F3-0FB28531EEE0}"/>
              </a:ext>
            </a:extLst>
          </p:cNvPr>
          <p:cNvPicPr>
            <a:picLocks noChangeAspect="1"/>
          </p:cNvPicPr>
          <p:nvPr/>
        </p:nvPicPr>
        <p:blipFill rotWithShape="1">
          <a:blip r:embed="rId2"/>
          <a:srcRect b="11100"/>
          <a:stretch/>
        </p:blipFill>
        <p:spPr>
          <a:xfrm>
            <a:off x="1043168" y="2175868"/>
            <a:ext cx="1161219" cy="1548477"/>
          </a:xfrm>
          <a:prstGeom prst="rect">
            <a:avLst/>
          </a:prstGeom>
          <a:ln>
            <a:noFill/>
          </a:ln>
        </p:spPr>
      </p:pic>
      <p:sp>
        <p:nvSpPr>
          <p:cNvPr id="19" name="TextBox 18" descr="Ken Salaets&#13;Director of Global Policy&#13;I/T Industry Council (ITI)">
            <a:extLst>
              <a:ext uri="{FF2B5EF4-FFF2-40B4-BE49-F238E27FC236}">
                <a16:creationId xmlns:a16="http://schemas.microsoft.com/office/drawing/2014/main" id="{94900A6C-CCDD-144E-B06E-C07F8ABA3A62}"/>
              </a:ext>
            </a:extLst>
          </p:cNvPr>
          <p:cNvSpPr txBox="1"/>
          <p:nvPr/>
        </p:nvSpPr>
        <p:spPr>
          <a:xfrm>
            <a:off x="2286911" y="2205969"/>
            <a:ext cx="4044441" cy="590931"/>
          </a:xfrm>
          <a:prstGeom prst="rect">
            <a:avLst/>
          </a:prstGeom>
          <a:noFill/>
        </p:spPr>
        <p:txBody>
          <a:bodyPr wrap="square" rtlCol="0">
            <a:spAutoFit/>
          </a:bodyPr>
          <a:lstStyle/>
          <a:p>
            <a:pPr>
              <a:lnSpc>
                <a:spcPct val="90000"/>
              </a:lnSpc>
            </a:pPr>
            <a:r>
              <a:rPr lang="en-US" b="1" dirty="0">
                <a:solidFill>
                  <a:srgbClr val="000000"/>
                </a:solidFill>
                <a:latin typeface="Arial" charset="0"/>
                <a:ea typeface="Arial" charset="0"/>
                <a:cs typeface="Arial" charset="0"/>
              </a:rPr>
              <a:t>Beth Crutchfield</a:t>
            </a:r>
          </a:p>
          <a:p>
            <a:pPr>
              <a:lnSpc>
                <a:spcPct val="90000"/>
              </a:lnSpc>
            </a:pPr>
            <a:r>
              <a:rPr lang="en-US" dirty="0">
                <a:solidFill>
                  <a:srgbClr val="000000"/>
                </a:solidFill>
                <a:latin typeface="Arial" charset="0"/>
                <a:ea typeface="Arial" charset="0"/>
                <a:cs typeface="Arial" charset="0"/>
                <a:hlinkClick r:id="rId3"/>
              </a:rPr>
              <a:t>Beth.Crutchfield@LevelAccess.com</a:t>
            </a:r>
            <a:r>
              <a:rPr lang="en-US" dirty="0">
                <a:solidFill>
                  <a:srgbClr val="000000"/>
                </a:solidFill>
                <a:latin typeface="Arial" charset="0"/>
                <a:ea typeface="Arial" charset="0"/>
                <a:cs typeface="Arial" charset="0"/>
              </a:rPr>
              <a:t> </a:t>
            </a:r>
          </a:p>
        </p:txBody>
      </p:sp>
      <p:pic>
        <p:nvPicPr>
          <p:cNvPr id="24" name="Picture 23" descr="Jessie Haugh photo">
            <a:extLst>
              <a:ext uri="{FF2B5EF4-FFF2-40B4-BE49-F238E27FC236}">
                <a16:creationId xmlns:a16="http://schemas.microsoft.com/office/drawing/2014/main" id="{FFA35697-0FA6-A940-8ED6-AB5106C9BDE4}"/>
              </a:ext>
            </a:extLst>
          </p:cNvPr>
          <p:cNvPicPr>
            <a:picLocks noChangeAspect="1"/>
          </p:cNvPicPr>
          <p:nvPr/>
        </p:nvPicPr>
        <p:blipFill rotWithShape="1">
          <a:blip r:embed="rId4"/>
          <a:srcRect b="12417"/>
          <a:stretch/>
        </p:blipFill>
        <p:spPr>
          <a:xfrm>
            <a:off x="1048601" y="4038042"/>
            <a:ext cx="1155290" cy="1521777"/>
          </a:xfrm>
          <a:prstGeom prst="rect">
            <a:avLst/>
          </a:prstGeom>
          <a:ln>
            <a:noFill/>
          </a:ln>
        </p:spPr>
      </p:pic>
      <p:sp>
        <p:nvSpPr>
          <p:cNvPr id="18" name="TextBox 17" descr="Bill Curtis-Davidson&#13;Sr. Director, Strategic Consulting Services&#13;Level Access">
            <a:extLst>
              <a:ext uri="{FF2B5EF4-FFF2-40B4-BE49-F238E27FC236}">
                <a16:creationId xmlns:a16="http://schemas.microsoft.com/office/drawing/2014/main" id="{6E56902F-03D8-F74B-B636-C826A80DD575}"/>
              </a:ext>
            </a:extLst>
          </p:cNvPr>
          <p:cNvSpPr txBox="1"/>
          <p:nvPr/>
        </p:nvSpPr>
        <p:spPr>
          <a:xfrm>
            <a:off x="2286911" y="3972734"/>
            <a:ext cx="4576520" cy="590931"/>
          </a:xfrm>
          <a:prstGeom prst="rect">
            <a:avLst/>
          </a:prstGeom>
          <a:noFill/>
        </p:spPr>
        <p:txBody>
          <a:bodyPr wrap="square" rtlCol="0" anchor="t">
            <a:spAutoFit/>
          </a:bodyPr>
          <a:lstStyle/>
          <a:p>
            <a:pPr>
              <a:lnSpc>
                <a:spcPct val="90000"/>
              </a:lnSpc>
            </a:pPr>
            <a:r>
              <a:rPr lang="en-US" b="1" dirty="0">
                <a:solidFill>
                  <a:srgbClr val="000000"/>
                </a:solidFill>
                <a:latin typeface="Arial" charset="0"/>
                <a:ea typeface="Arial" charset="0"/>
                <a:cs typeface="Arial" charset="0"/>
              </a:rPr>
              <a:t>Jessie Haugh</a:t>
            </a:r>
          </a:p>
          <a:p>
            <a:pPr>
              <a:lnSpc>
                <a:spcPct val="90000"/>
              </a:lnSpc>
            </a:pPr>
            <a:r>
              <a:rPr lang="en-US" dirty="0">
                <a:solidFill>
                  <a:srgbClr val="000000"/>
                </a:solidFill>
                <a:latin typeface="Arial" charset="0"/>
                <a:ea typeface="Arial" charset="0"/>
                <a:cs typeface="Arial" charset="0"/>
                <a:hlinkClick r:id="rId5"/>
              </a:rPr>
              <a:t>Jessie.Haugh@LevelAccess.com</a:t>
            </a:r>
            <a:r>
              <a:rPr lang="en-US" dirty="0">
                <a:solidFill>
                  <a:srgbClr val="000000"/>
                </a:solidFill>
                <a:latin typeface="Arial" charset="0"/>
                <a:ea typeface="Arial" charset="0"/>
                <a:cs typeface="Arial" charset="0"/>
              </a:rPr>
              <a:t> </a:t>
            </a:r>
          </a:p>
        </p:txBody>
      </p:sp>
      <p:sp>
        <p:nvSpPr>
          <p:cNvPr id="8" name="Content Placeholder 2">
            <a:extLst>
              <a:ext uri="{FF2B5EF4-FFF2-40B4-BE49-F238E27FC236}">
                <a16:creationId xmlns:a16="http://schemas.microsoft.com/office/drawing/2014/main" id="{F76BD8CF-1062-7749-A95A-DBBBE4D08E38}"/>
              </a:ext>
            </a:extLst>
          </p:cNvPr>
          <p:cNvSpPr txBox="1">
            <a:spLocks/>
          </p:cNvSpPr>
          <p:nvPr/>
        </p:nvSpPr>
        <p:spPr>
          <a:xfrm>
            <a:off x="6701050" y="1690688"/>
            <a:ext cx="4543213"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9" name="Picture 3" descr="Twitter logo">
            <a:extLst>
              <a:ext uri="{FF2B5EF4-FFF2-40B4-BE49-F238E27FC236}">
                <a16:creationId xmlns:a16="http://schemas.microsoft.com/office/drawing/2014/main" id="{4509F08E-A63E-3343-8010-938DF3E69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6824072-30DE-4E4A-9D0B-D15BB3553DC3}"/>
              </a:ext>
            </a:extLst>
          </p:cNvPr>
          <p:cNvSpPr txBox="1">
            <a:spLocks noChangeArrowheads="1"/>
          </p:cNvSpPr>
          <p:nvPr/>
        </p:nvSpPr>
        <p:spPr bwMode="auto">
          <a:xfrm>
            <a:off x="8005618" y="2313610"/>
            <a:ext cx="27877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7"/>
              </a:rPr>
              <a:t>@LevelAccessA11y</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1" name="Picture 10" descr="LinkedIn logo">
            <a:extLst>
              <a:ext uri="{FF2B5EF4-FFF2-40B4-BE49-F238E27FC236}">
                <a16:creationId xmlns:a16="http://schemas.microsoft.com/office/drawing/2014/main" id="{6C7B3BA9-C1AB-A043-900B-922CF94A1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63594AE-0233-894A-859E-E42642A3EBE0}"/>
              </a:ext>
            </a:extLst>
          </p:cNvPr>
          <p:cNvSpPr txBox="1">
            <a:spLocks noChangeArrowheads="1"/>
          </p:cNvSpPr>
          <p:nvPr/>
        </p:nvSpPr>
        <p:spPr bwMode="auto">
          <a:xfrm>
            <a:off x="8005618" y="3306985"/>
            <a:ext cx="26686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9"/>
              </a:rPr>
              <a:t>Level-Access</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3" name="Picture 7" descr="Facebook logo">
            <a:extLst>
              <a:ext uri="{FF2B5EF4-FFF2-40B4-BE49-F238E27FC236}">
                <a16:creationId xmlns:a16="http://schemas.microsoft.com/office/drawing/2014/main" id="{DB4E88A9-0F87-DE4F-AD4C-F9BD78CF25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AA0D707A-8472-5B4A-8408-46978AB823F4}"/>
              </a:ext>
            </a:extLst>
          </p:cNvPr>
          <p:cNvSpPr txBox="1">
            <a:spLocks noChangeArrowheads="1"/>
          </p:cNvSpPr>
          <p:nvPr/>
        </p:nvSpPr>
        <p:spPr bwMode="auto">
          <a:xfrm>
            <a:off x="8005618" y="4236481"/>
            <a:ext cx="272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hlinkClick r:id="rId11"/>
              </a:rPr>
              <a:t>Level Access</a:t>
            </a:r>
            <a:endParaRPr lang="en-US" altLang="en-US" sz="1800" dirty="0"/>
          </a:p>
        </p:txBody>
      </p:sp>
      <p:pic>
        <p:nvPicPr>
          <p:cNvPr id="15" name="Picture 3" descr="WordPress logo">
            <a:extLst>
              <a:ext uri="{FF2B5EF4-FFF2-40B4-BE49-F238E27FC236}">
                <a16:creationId xmlns:a16="http://schemas.microsoft.com/office/drawing/2014/main" id="{2DAA7F9C-EAA1-3146-A5B4-DBDEE900026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3">
            <a:extLst>
              <a:ext uri="{FF2B5EF4-FFF2-40B4-BE49-F238E27FC236}">
                <a16:creationId xmlns:a16="http://schemas.microsoft.com/office/drawing/2014/main" id="{04E50B23-85B1-854A-8731-2EF9D7A7E117}"/>
              </a:ext>
            </a:extLst>
          </p:cNvPr>
          <p:cNvSpPr txBox="1">
            <a:spLocks noChangeArrowheads="1"/>
          </p:cNvSpPr>
          <p:nvPr/>
        </p:nvSpPr>
        <p:spPr bwMode="auto">
          <a:xfrm>
            <a:off x="8005618" y="5351601"/>
            <a:ext cx="3052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1800" dirty="0">
                <a:solidFill>
                  <a:srgbClr val="000000"/>
                </a:solidFill>
                <a:cs typeface="Arial" panose="020B0604020202020204" pitchFamily="34" charset="0"/>
                <a:hlinkClick r:id="rId13"/>
              </a:rPr>
              <a:t>Level Access Blog</a:t>
            </a:r>
            <a:endParaRPr lang="en-US" altLang="en-US" sz="1800" dirty="0">
              <a:solidFill>
                <a:srgbClr val="000000"/>
              </a:solidFill>
              <a:cs typeface="Arial" panose="020B0604020202020204" pitchFamily="34" charset="0"/>
            </a:endParaRPr>
          </a:p>
          <a:p>
            <a:pPr>
              <a:spcBef>
                <a:spcPct val="0"/>
              </a:spcBef>
              <a:buNone/>
            </a:pPr>
            <a:endParaRPr lang="en-US" altLang="en-US" sz="1800" dirty="0">
              <a:solidFill>
                <a:srgbClr val="000000"/>
              </a:solidFill>
              <a:cs typeface="Arial" panose="020B0604020202020204" pitchFamily="34" charset="0"/>
            </a:endParaRPr>
          </a:p>
        </p:txBody>
      </p:sp>
      <p:sp>
        <p:nvSpPr>
          <p:cNvPr id="22" name="Rectangle 21">
            <a:extLst>
              <a:ext uri="{FF2B5EF4-FFF2-40B4-BE49-F238E27FC236}">
                <a16:creationId xmlns:a16="http://schemas.microsoft.com/office/drawing/2014/main" id="{C3EDD38C-C49B-4A47-B0CE-47553570BF3D}"/>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4"/>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FBCC2AD-7FB8-4D43-B321-B1B8C5F1A20D}"/>
              </a:ext>
            </a:extLst>
          </p:cNvPr>
          <p:cNvSpPr>
            <a:spLocks noGrp="1"/>
          </p:cNvSpPr>
          <p:nvPr>
            <p:ph type="sldNum" sz="quarter" idx="4"/>
          </p:nvPr>
        </p:nvSpPr>
        <p:spPr/>
        <p:txBody>
          <a:bodyPr/>
          <a:lstStyle/>
          <a:p>
            <a:fld id="{2030EA8A-DA75-3443-B9EE-A63E33F4F203}" type="slidenum">
              <a:rPr lang="en-US" smtClean="0"/>
              <a:pPr/>
              <a:t>24</a:t>
            </a:fld>
            <a:endParaRPr lang="en-US" dirty="0"/>
          </a:p>
        </p:txBody>
      </p:sp>
      <p:sp>
        <p:nvSpPr>
          <p:cNvPr id="5" name="Footer Placeholder 4">
            <a:extLst>
              <a:ext uri="{FF2B5EF4-FFF2-40B4-BE49-F238E27FC236}">
                <a16:creationId xmlns:a16="http://schemas.microsoft.com/office/drawing/2014/main" id="{E4FA0440-DF6B-3D45-A50B-E86C931A5AF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230323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VR/AR?</a:t>
            </a:r>
          </a:p>
        </p:txBody>
      </p:sp>
      <p:sp>
        <p:nvSpPr>
          <p:cNvPr id="12" name="Subtitle 11"/>
          <p:cNvSpPr>
            <a:spLocks noGrp="1"/>
          </p:cNvSpPr>
          <p:nvPr>
            <p:ph type="subTitle" idx="10"/>
          </p:nvPr>
        </p:nvSpPr>
        <p:spPr/>
        <p:txBody>
          <a:bodyPr>
            <a:noAutofit/>
          </a:bodyPr>
          <a:lstStyle/>
          <a:p>
            <a:r>
              <a:rPr lang="en-US" dirty="0"/>
              <a:t>Definitions</a:t>
            </a:r>
          </a:p>
        </p:txBody>
      </p:sp>
      <p:sp>
        <p:nvSpPr>
          <p:cNvPr id="11" name="Content Placeholder 10"/>
          <p:cNvSpPr>
            <a:spLocks noGrp="1"/>
          </p:cNvSpPr>
          <p:nvPr>
            <p:ph idx="1"/>
          </p:nvPr>
        </p:nvSpPr>
        <p:spPr>
          <a:xfrm>
            <a:off x="838200" y="1644161"/>
            <a:ext cx="5510841" cy="4532801"/>
          </a:xfrm>
        </p:spPr>
        <p:txBody>
          <a:bodyPr>
            <a:noAutofit/>
          </a:bodyPr>
          <a:lstStyle/>
          <a:p>
            <a:pPr marL="0" indent="0">
              <a:buNone/>
            </a:pPr>
            <a:r>
              <a:rPr lang="en-US" b="1" dirty="0"/>
              <a:t>Virtual Reality (VR)</a:t>
            </a:r>
          </a:p>
          <a:p>
            <a:r>
              <a:rPr lang="en-US" sz="2400" dirty="0"/>
              <a:t>Computer-generated simulation of </a:t>
            </a:r>
            <a:br>
              <a:rPr lang="en-US" sz="2400" dirty="0"/>
            </a:br>
            <a:r>
              <a:rPr lang="en-US" sz="2400" dirty="0"/>
              <a:t>a three-dimensional image or environment that can be interacted with in a seemingly real or physical way by a person using special electronic equipment, such as a helmet with a screen inside or gloves fitted with sensors (</a:t>
            </a:r>
            <a:r>
              <a:rPr lang="en-US" sz="2400" dirty="0">
                <a:hlinkClick r:id="rId3"/>
              </a:rPr>
              <a:t>www.vrs.org)</a:t>
            </a:r>
            <a:r>
              <a:rPr lang="en-US" sz="2400" dirty="0"/>
              <a:t>.</a:t>
            </a:r>
          </a:p>
          <a:p>
            <a:endParaRPr lang="en-US" sz="2400" dirty="0"/>
          </a:p>
          <a:p>
            <a:r>
              <a:rPr lang="en-US" sz="2400" dirty="0"/>
              <a:t>Example: Batman: Arkham VR</a:t>
            </a:r>
          </a:p>
        </p:txBody>
      </p:sp>
      <p:sp>
        <p:nvSpPr>
          <p:cNvPr id="13" name="Content Placeholder 12"/>
          <p:cNvSpPr>
            <a:spLocks noGrp="1"/>
          </p:cNvSpPr>
          <p:nvPr>
            <p:ph idx="11"/>
          </p:nvPr>
        </p:nvSpPr>
        <p:spPr>
          <a:xfrm>
            <a:off x="6349041" y="1644161"/>
            <a:ext cx="5004759" cy="4532801"/>
          </a:xfrm>
        </p:spPr>
        <p:txBody>
          <a:bodyPr>
            <a:noAutofit/>
          </a:bodyPr>
          <a:lstStyle/>
          <a:p>
            <a:pPr marL="0" indent="0">
              <a:buNone/>
            </a:pPr>
            <a:r>
              <a:rPr lang="en-US" b="1" dirty="0"/>
              <a:t>Augmented Reality (AR)</a:t>
            </a:r>
          </a:p>
          <a:p>
            <a:r>
              <a:rPr lang="en-US" sz="2400" dirty="0"/>
              <a:t>Technology that superimposes a computer-generated image on a user's view of the real world, thus providing a composite view (</a:t>
            </a:r>
            <a:r>
              <a:rPr lang="en-US" sz="2400" dirty="0">
                <a:hlinkClick r:id="rId4"/>
              </a:rPr>
              <a:t>Introducing Virtual Environments</a:t>
            </a:r>
            <a:r>
              <a:rPr lang="en-US" sz="2400" dirty="0"/>
              <a:t> National Center for Supercomputing Applications, University of Illinois).</a:t>
            </a:r>
          </a:p>
          <a:p>
            <a:pPr marL="0" indent="0">
              <a:buNone/>
            </a:pPr>
            <a:endParaRPr lang="en-US" sz="2400" dirty="0"/>
          </a:p>
          <a:p>
            <a:r>
              <a:rPr lang="en-US" sz="2400" dirty="0"/>
              <a:t>Example: Pokémon</a:t>
            </a:r>
            <a:r>
              <a:rPr lang="en-US" sz="2400" b="1" dirty="0"/>
              <a:t> </a:t>
            </a:r>
            <a:r>
              <a:rPr lang="en-US" sz="2400" dirty="0"/>
              <a:t>GO</a:t>
            </a:r>
          </a:p>
        </p:txBody>
      </p:sp>
      <p:sp>
        <p:nvSpPr>
          <p:cNvPr id="7"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4</a:t>
            </a:r>
          </a:p>
        </p:txBody>
      </p:sp>
    </p:spTree>
    <p:extLst>
      <p:ext uri="{BB962C8B-B14F-4D97-AF65-F5344CB8AC3E}">
        <p14:creationId xmlns:p14="http://schemas.microsoft.com/office/powerpoint/2010/main" val="178292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VR/AR</a:t>
            </a:r>
          </a:p>
        </p:txBody>
      </p:sp>
      <p:sp>
        <p:nvSpPr>
          <p:cNvPr id="6" name="Subtitle 5"/>
          <p:cNvSpPr>
            <a:spLocks noGrp="1"/>
          </p:cNvSpPr>
          <p:nvPr>
            <p:ph type="subTitle" idx="10"/>
          </p:nvPr>
        </p:nvSpPr>
        <p:spPr/>
        <p:txBody>
          <a:bodyPr>
            <a:noAutofit/>
          </a:bodyPr>
          <a:lstStyle/>
          <a:p>
            <a:r>
              <a:rPr lang="en-US" dirty="0"/>
              <a:t>Why should we invest?</a:t>
            </a:r>
          </a:p>
        </p:txBody>
      </p:sp>
      <p:sp>
        <p:nvSpPr>
          <p:cNvPr id="37" name="Content Placeholder 36"/>
          <p:cNvSpPr>
            <a:spLocks noGrp="1"/>
          </p:cNvSpPr>
          <p:nvPr>
            <p:ph idx="1"/>
          </p:nvPr>
        </p:nvSpPr>
        <p:spPr>
          <a:xfrm>
            <a:off x="838199" y="1644161"/>
            <a:ext cx="7705725" cy="4848079"/>
          </a:xfrm>
        </p:spPr>
        <p:txBody>
          <a:bodyPr>
            <a:noAutofit/>
          </a:bodyPr>
          <a:lstStyle/>
          <a:p>
            <a:r>
              <a:rPr lang="en-US" sz="2400" dirty="0"/>
              <a:t>Hospitality</a:t>
            </a:r>
          </a:p>
          <a:p>
            <a:pPr lvl="1"/>
            <a:r>
              <a:rPr lang="en-US" sz="2000" dirty="0"/>
              <a:t>Search new areas before visiting</a:t>
            </a:r>
          </a:p>
          <a:p>
            <a:r>
              <a:rPr lang="en-US" sz="2400" dirty="0"/>
              <a:t>Healthcare</a:t>
            </a:r>
          </a:p>
          <a:p>
            <a:pPr lvl="1"/>
            <a:r>
              <a:rPr lang="en-US" sz="2000" dirty="0"/>
              <a:t>Improved patient understanding</a:t>
            </a:r>
          </a:p>
          <a:p>
            <a:pPr lvl="1"/>
            <a:r>
              <a:rPr lang="en-US" sz="2000" dirty="0"/>
              <a:t>Rehabilitation</a:t>
            </a:r>
          </a:p>
          <a:p>
            <a:r>
              <a:rPr lang="en-US" sz="2400" dirty="0"/>
              <a:t>Video Games</a:t>
            </a:r>
          </a:p>
          <a:p>
            <a:pPr lvl="1"/>
            <a:r>
              <a:rPr lang="en-US" sz="2000" dirty="0"/>
              <a:t>New dimension to interactive gaming</a:t>
            </a:r>
          </a:p>
          <a:p>
            <a:r>
              <a:rPr lang="en-US" sz="2400" dirty="0"/>
              <a:t>Education/Overall Training</a:t>
            </a:r>
          </a:p>
          <a:p>
            <a:pPr lvl="1"/>
            <a:r>
              <a:rPr lang="en-US" sz="2000" dirty="0"/>
              <a:t>Immersive learning experience</a:t>
            </a:r>
          </a:p>
          <a:p>
            <a:pPr lvl="1"/>
            <a:r>
              <a:rPr lang="en-US" sz="2000" dirty="0"/>
              <a:t>Applicable to military, medical, education, etc.</a:t>
            </a:r>
          </a:p>
          <a:p>
            <a:r>
              <a:rPr lang="en-US" sz="2400" dirty="0"/>
              <a:t>Research</a:t>
            </a:r>
          </a:p>
          <a:p>
            <a:pPr marL="0" indent="0">
              <a:buNone/>
            </a:pPr>
            <a:endParaRPr lang="en-US" sz="2400" dirty="0"/>
          </a:p>
        </p:txBody>
      </p:sp>
      <p:pic>
        <p:nvPicPr>
          <p:cNvPr id="7" name="Picture 6" descr="“”">
            <a:extLst>
              <a:ext uri="{FF2B5EF4-FFF2-40B4-BE49-F238E27FC236}">
                <a16:creationId xmlns:a16="http://schemas.microsoft.com/office/drawing/2014/main" id="{B4D95F4B-54FC-4849-9078-C36BD0DCFFC4}"/>
              </a:ext>
            </a:extLst>
          </p:cNvPr>
          <p:cNvPicPr>
            <a:picLocks noChangeAspect="1"/>
          </p:cNvPicPr>
          <p:nvPr/>
        </p:nvPicPr>
        <p:blipFill rotWithShape="1">
          <a:blip r:embed="rId2"/>
          <a:srcRect l="7584" t="472" r="10301" b="-472"/>
          <a:stretch/>
        </p:blipFill>
        <p:spPr>
          <a:xfrm>
            <a:off x="7058025" y="1768718"/>
            <a:ext cx="4414837" cy="3027485"/>
          </a:xfrm>
          <a:prstGeom prst="rect">
            <a:avLst/>
          </a:prstGeom>
        </p:spPr>
      </p:pic>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5</a:t>
            </a:r>
          </a:p>
        </p:txBody>
      </p:sp>
    </p:spTree>
    <p:extLst>
      <p:ext uri="{BB962C8B-B14F-4D97-AF65-F5344CB8AC3E}">
        <p14:creationId xmlns:p14="http://schemas.microsoft.com/office/powerpoint/2010/main" val="139278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Hospitality</a:t>
            </a:r>
          </a:p>
        </p:txBody>
      </p:sp>
      <p:sp>
        <p:nvSpPr>
          <p:cNvPr id="6" name="Subtitle 5"/>
          <p:cNvSpPr>
            <a:spLocks noGrp="1"/>
          </p:cNvSpPr>
          <p:nvPr>
            <p:ph type="subTitle" idx="10"/>
          </p:nvPr>
        </p:nvSpPr>
        <p:spPr/>
        <p:txBody>
          <a:bodyPr>
            <a:noAutofit/>
          </a:bodyPr>
          <a:lstStyle/>
          <a:p>
            <a:r>
              <a:rPr lang="en-US" dirty="0"/>
              <a:t>Why should we invest?</a:t>
            </a:r>
          </a:p>
        </p:txBody>
      </p:sp>
      <p:sp>
        <p:nvSpPr>
          <p:cNvPr id="37" name="Content Placeholder 36"/>
          <p:cNvSpPr>
            <a:spLocks noGrp="1"/>
          </p:cNvSpPr>
          <p:nvPr>
            <p:ph idx="1"/>
          </p:nvPr>
        </p:nvSpPr>
        <p:spPr>
          <a:xfrm>
            <a:off x="838200" y="1644161"/>
            <a:ext cx="4972291" cy="4532801"/>
          </a:xfrm>
        </p:spPr>
        <p:txBody>
          <a:bodyPr>
            <a:noAutofit/>
          </a:bodyPr>
          <a:lstStyle/>
          <a:p>
            <a:r>
              <a:rPr lang="en-US" sz="3200" dirty="0"/>
              <a:t>Visit their location before booking</a:t>
            </a:r>
          </a:p>
          <a:p>
            <a:r>
              <a:rPr lang="en-US" sz="3200" dirty="0"/>
              <a:t>Coordination – plan all activities and know locations before arrival</a:t>
            </a:r>
          </a:p>
          <a:p>
            <a:r>
              <a:rPr lang="en-US" sz="3200" dirty="0"/>
              <a:t>Interactive Site Map</a:t>
            </a:r>
          </a:p>
          <a:p>
            <a:pPr lvl="1"/>
            <a:r>
              <a:rPr lang="en-US" sz="2800" dirty="0"/>
              <a:t>AR Tour Guide Experience</a:t>
            </a:r>
          </a:p>
          <a:p>
            <a:pPr lvl="1"/>
            <a:r>
              <a:rPr lang="en-US" sz="2800" dirty="0"/>
              <a:t>Emergency Situations</a:t>
            </a:r>
          </a:p>
          <a:p>
            <a:endParaRPr lang="en-US" dirty="0"/>
          </a:p>
          <a:p>
            <a:endParaRPr lang="en-US" dirty="0"/>
          </a:p>
          <a:p>
            <a:endParaRPr lang="en-US" sz="3200" dirty="0"/>
          </a:p>
          <a:p>
            <a:pPr marL="0" indent="0">
              <a:buNone/>
            </a:pPr>
            <a:endParaRPr lang="en-US" sz="3200" dirty="0"/>
          </a:p>
        </p:txBody>
      </p:sp>
      <p:sp>
        <p:nvSpPr>
          <p:cNvPr id="10" name="Content Placeholder 36">
            <a:extLst>
              <a:ext uri="{FF2B5EF4-FFF2-40B4-BE49-F238E27FC236}">
                <a16:creationId xmlns:a16="http://schemas.microsoft.com/office/drawing/2014/main" id="{6F648C95-5917-4F37-82B3-AF5BC656E062}"/>
              </a:ext>
            </a:extLst>
          </p:cNvPr>
          <p:cNvSpPr>
            <a:spLocks noGrp="1"/>
          </p:cNvSpPr>
          <p:nvPr>
            <p:ph idx="4294967295"/>
          </p:nvPr>
        </p:nvSpPr>
        <p:spPr>
          <a:xfrm>
            <a:off x="6325060" y="1772522"/>
            <a:ext cx="5251450" cy="288322"/>
          </a:xfrm>
        </p:spPr>
        <p:txBody>
          <a:bodyPr>
            <a:normAutofit/>
          </a:bodyPr>
          <a:lstStyle/>
          <a:p>
            <a:pPr marL="0" indent="0" algn="ctr">
              <a:buNone/>
            </a:pPr>
            <a:r>
              <a:rPr lang="en-US" sz="1000" i="1" dirty="0"/>
              <a:t>Figure 1: Travel to Rio – Tourist Guide with Augmented Reality</a:t>
            </a:r>
          </a:p>
        </p:txBody>
      </p:sp>
      <p:pic>
        <p:nvPicPr>
          <p:cNvPr id="8" name="Picture 7" descr="“”">
            <a:extLst>
              <a:ext uri="{FF2B5EF4-FFF2-40B4-BE49-F238E27FC236}">
                <a16:creationId xmlns:a16="http://schemas.microsoft.com/office/drawing/2014/main" id="{D63243ED-9230-4192-98C4-FFBB83D189C5}"/>
              </a:ext>
            </a:extLst>
          </p:cNvPr>
          <p:cNvPicPr>
            <a:picLocks noChangeAspect="1"/>
          </p:cNvPicPr>
          <p:nvPr/>
        </p:nvPicPr>
        <p:blipFill>
          <a:blip r:embed="rId3"/>
          <a:stretch>
            <a:fillRect/>
          </a:stretch>
        </p:blipFill>
        <p:spPr>
          <a:xfrm>
            <a:off x="5978769" y="2094522"/>
            <a:ext cx="5944033" cy="3641969"/>
          </a:xfrm>
          <a:prstGeom prst="rect">
            <a:avLst/>
          </a:prstGeom>
        </p:spPr>
      </p:pic>
      <p:sp>
        <p:nvSpPr>
          <p:cNvPr id="7"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6</a:t>
            </a:r>
          </a:p>
        </p:txBody>
      </p:sp>
    </p:spTree>
    <p:extLst>
      <p:ext uri="{BB962C8B-B14F-4D97-AF65-F5344CB8AC3E}">
        <p14:creationId xmlns:p14="http://schemas.microsoft.com/office/powerpoint/2010/main" val="68890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a:t>
            </a:r>
          </a:p>
        </p:txBody>
      </p:sp>
      <p:sp>
        <p:nvSpPr>
          <p:cNvPr id="6" name="Subtitle 5"/>
          <p:cNvSpPr>
            <a:spLocks noGrp="1"/>
          </p:cNvSpPr>
          <p:nvPr>
            <p:ph type="subTitle" idx="10"/>
          </p:nvPr>
        </p:nvSpPr>
        <p:spPr/>
        <p:txBody>
          <a:bodyPr>
            <a:noAutofit/>
          </a:bodyPr>
          <a:lstStyle/>
          <a:p>
            <a:r>
              <a:rPr lang="en-US" dirty="0"/>
              <a:t>Why should we invest?</a:t>
            </a:r>
          </a:p>
        </p:txBody>
      </p:sp>
      <p:sp>
        <p:nvSpPr>
          <p:cNvPr id="37" name="Content Placeholder 36"/>
          <p:cNvSpPr>
            <a:spLocks noGrp="1"/>
          </p:cNvSpPr>
          <p:nvPr>
            <p:ph idx="1"/>
          </p:nvPr>
        </p:nvSpPr>
        <p:spPr>
          <a:xfrm>
            <a:off x="838201" y="1644161"/>
            <a:ext cx="4876800" cy="4532801"/>
          </a:xfrm>
        </p:spPr>
        <p:txBody>
          <a:bodyPr>
            <a:normAutofit/>
          </a:bodyPr>
          <a:lstStyle/>
          <a:p>
            <a:r>
              <a:rPr lang="en-US" sz="3200" dirty="0"/>
              <a:t>Improvement in patient understanding of medical diagnosis and past records</a:t>
            </a:r>
          </a:p>
          <a:p>
            <a:r>
              <a:rPr lang="en-US" sz="3200" dirty="0"/>
              <a:t>Pain Management</a:t>
            </a:r>
          </a:p>
          <a:p>
            <a:r>
              <a:rPr lang="en-US" sz="3200" dirty="0"/>
              <a:t>Treating Mental Illness</a:t>
            </a:r>
          </a:p>
          <a:p>
            <a:r>
              <a:rPr lang="en-US" sz="3200" dirty="0"/>
              <a:t>Exercise &amp; Physical Therapy</a:t>
            </a:r>
          </a:p>
          <a:p>
            <a:endParaRPr lang="en-US" sz="3200" dirty="0"/>
          </a:p>
        </p:txBody>
      </p:sp>
      <p:sp>
        <p:nvSpPr>
          <p:cNvPr id="10" name="Content Placeholder 36">
            <a:extLst>
              <a:ext uri="{FF2B5EF4-FFF2-40B4-BE49-F238E27FC236}">
                <a16:creationId xmlns:a16="http://schemas.microsoft.com/office/drawing/2014/main" id="{A2B63709-BBCB-4FCB-BD4F-E6051197118F}"/>
              </a:ext>
            </a:extLst>
          </p:cNvPr>
          <p:cNvSpPr>
            <a:spLocks noGrp="1"/>
          </p:cNvSpPr>
          <p:nvPr>
            <p:ph idx="4294967295"/>
          </p:nvPr>
        </p:nvSpPr>
        <p:spPr>
          <a:xfrm>
            <a:off x="5991205" y="1891872"/>
            <a:ext cx="5564187" cy="331787"/>
          </a:xfrm>
        </p:spPr>
        <p:txBody>
          <a:bodyPr>
            <a:normAutofit/>
          </a:bodyPr>
          <a:lstStyle/>
          <a:p>
            <a:pPr marL="0" indent="0" algn="ctr">
              <a:buNone/>
            </a:pPr>
            <a:r>
              <a:rPr lang="en-US" sz="1000" i="1" dirty="0"/>
              <a:t>Figure 2: Worrel</a:t>
            </a:r>
          </a:p>
        </p:txBody>
      </p:sp>
      <p:pic>
        <p:nvPicPr>
          <p:cNvPr id="8" name="Picture 7" descr="“”">
            <a:extLst>
              <a:ext uri="{FF2B5EF4-FFF2-40B4-BE49-F238E27FC236}">
                <a16:creationId xmlns:a16="http://schemas.microsoft.com/office/drawing/2014/main" id="{165881FC-9B39-4168-99A1-D5F2CF9AECF3}"/>
              </a:ext>
            </a:extLst>
          </p:cNvPr>
          <p:cNvPicPr>
            <a:picLocks noChangeAspect="1"/>
          </p:cNvPicPr>
          <p:nvPr/>
        </p:nvPicPr>
        <p:blipFill>
          <a:blip r:embed="rId3"/>
          <a:stretch>
            <a:fillRect/>
          </a:stretch>
        </p:blipFill>
        <p:spPr>
          <a:xfrm>
            <a:off x="5978769" y="2164037"/>
            <a:ext cx="5563914" cy="3025378"/>
          </a:xfrm>
          <a:prstGeom prst="rect">
            <a:avLst/>
          </a:prstGeom>
        </p:spPr>
      </p:pic>
      <p:sp>
        <p:nvSpPr>
          <p:cNvPr id="7"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7</a:t>
            </a:r>
          </a:p>
        </p:txBody>
      </p:sp>
    </p:spTree>
    <p:extLst>
      <p:ext uri="{BB962C8B-B14F-4D97-AF65-F5344CB8AC3E}">
        <p14:creationId xmlns:p14="http://schemas.microsoft.com/office/powerpoint/2010/main" val="69776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Games</a:t>
            </a:r>
          </a:p>
        </p:txBody>
      </p:sp>
      <p:sp>
        <p:nvSpPr>
          <p:cNvPr id="6" name="Subtitle 5"/>
          <p:cNvSpPr>
            <a:spLocks noGrp="1"/>
          </p:cNvSpPr>
          <p:nvPr>
            <p:ph type="subTitle" idx="10"/>
          </p:nvPr>
        </p:nvSpPr>
        <p:spPr/>
        <p:txBody>
          <a:bodyPr>
            <a:noAutofit/>
          </a:bodyPr>
          <a:lstStyle/>
          <a:p>
            <a:r>
              <a:rPr lang="en-US" dirty="0"/>
              <a:t>Why should we invest?</a:t>
            </a:r>
          </a:p>
        </p:txBody>
      </p:sp>
      <p:sp>
        <p:nvSpPr>
          <p:cNvPr id="9" name="Content Placeholder 36">
            <a:extLst>
              <a:ext uri="{FF2B5EF4-FFF2-40B4-BE49-F238E27FC236}">
                <a16:creationId xmlns:a16="http://schemas.microsoft.com/office/drawing/2014/main" id="{EA52E67E-CA59-4D52-B918-076A4834AE43}"/>
              </a:ext>
            </a:extLst>
          </p:cNvPr>
          <p:cNvSpPr txBox="1">
            <a:spLocks/>
          </p:cNvSpPr>
          <p:nvPr/>
        </p:nvSpPr>
        <p:spPr>
          <a:xfrm>
            <a:off x="838200" y="1644161"/>
            <a:ext cx="4941427" cy="35526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600"/>
              </a:spcAft>
            </a:pPr>
            <a:r>
              <a:rPr lang="en-US" sz="3200" dirty="0">
                <a:solidFill>
                  <a:srgbClr val="000000"/>
                </a:solidFill>
              </a:rPr>
              <a:t>New dimension to interactive gaming</a:t>
            </a:r>
          </a:p>
          <a:p>
            <a:pPr>
              <a:spcAft>
                <a:spcPts val="600"/>
              </a:spcAft>
            </a:pPr>
            <a:r>
              <a:rPr lang="en-US" sz="3200" dirty="0">
                <a:solidFill>
                  <a:srgbClr val="000000"/>
                </a:solidFill>
              </a:rPr>
              <a:t>Pain management</a:t>
            </a:r>
          </a:p>
          <a:p>
            <a:pPr>
              <a:spcAft>
                <a:spcPts val="600"/>
              </a:spcAft>
            </a:pPr>
            <a:r>
              <a:rPr lang="en-US" sz="3200" dirty="0">
                <a:solidFill>
                  <a:srgbClr val="000000"/>
                </a:solidFill>
              </a:rPr>
              <a:t>Social Isolation Improvement</a:t>
            </a:r>
          </a:p>
          <a:p>
            <a:pPr>
              <a:spcAft>
                <a:spcPts val="600"/>
              </a:spcAft>
            </a:pPr>
            <a:r>
              <a:rPr lang="en-US" sz="3200" dirty="0">
                <a:solidFill>
                  <a:srgbClr val="000000"/>
                </a:solidFill>
              </a:rPr>
              <a:t>Need for Play</a:t>
            </a:r>
          </a:p>
          <a:p>
            <a:endParaRPr lang="en-US" sz="3200" dirty="0">
              <a:solidFill>
                <a:srgbClr val="000000"/>
              </a:solidFill>
            </a:endParaRPr>
          </a:p>
          <a:p>
            <a:endParaRPr lang="en-US" sz="3200" dirty="0">
              <a:solidFill>
                <a:srgbClr val="000000"/>
              </a:solidFill>
            </a:endParaRPr>
          </a:p>
          <a:p>
            <a:endParaRPr lang="en-US" sz="3200" dirty="0">
              <a:solidFill>
                <a:srgbClr val="000000"/>
              </a:solidFill>
            </a:endParaRPr>
          </a:p>
          <a:p>
            <a:pPr marL="0" indent="0">
              <a:buFont typeface="Arial"/>
              <a:buNone/>
            </a:pPr>
            <a:endParaRPr lang="en-US" sz="3200" dirty="0">
              <a:solidFill>
                <a:srgbClr val="000000"/>
              </a:solidFill>
            </a:endParaRPr>
          </a:p>
        </p:txBody>
      </p:sp>
      <p:sp>
        <p:nvSpPr>
          <p:cNvPr id="37" name="Content Placeholder 36"/>
          <p:cNvSpPr>
            <a:spLocks noGrp="1"/>
          </p:cNvSpPr>
          <p:nvPr>
            <p:ph idx="1"/>
          </p:nvPr>
        </p:nvSpPr>
        <p:spPr>
          <a:xfrm>
            <a:off x="6602393" y="1829357"/>
            <a:ext cx="4081041" cy="254086"/>
          </a:xfrm>
        </p:spPr>
        <p:txBody>
          <a:bodyPr>
            <a:normAutofit/>
          </a:bodyPr>
          <a:lstStyle/>
          <a:p>
            <a:pPr marL="0" indent="0" algn="ctr">
              <a:buNone/>
            </a:pPr>
            <a:r>
              <a:rPr lang="en-US" sz="1000" i="1" dirty="0"/>
              <a:t>Figure 3: Rick and Morty Virtual Rick-ality Game</a:t>
            </a:r>
          </a:p>
        </p:txBody>
      </p:sp>
      <p:pic>
        <p:nvPicPr>
          <p:cNvPr id="8" name="Picture 7" descr="“”">
            <a:extLst>
              <a:ext uri="{FF2B5EF4-FFF2-40B4-BE49-F238E27FC236}">
                <a16:creationId xmlns:a16="http://schemas.microsoft.com/office/drawing/2014/main" id="{E50A7E6E-96A5-4A55-9E3A-8F0E318D0993}"/>
              </a:ext>
            </a:extLst>
          </p:cNvPr>
          <p:cNvPicPr>
            <a:picLocks noChangeAspect="1"/>
          </p:cNvPicPr>
          <p:nvPr/>
        </p:nvPicPr>
        <p:blipFill>
          <a:blip r:embed="rId3"/>
          <a:stretch>
            <a:fillRect/>
          </a:stretch>
        </p:blipFill>
        <p:spPr>
          <a:xfrm>
            <a:off x="5978769" y="2083443"/>
            <a:ext cx="5375031" cy="3023455"/>
          </a:xfrm>
          <a:prstGeom prst="rect">
            <a:avLst/>
          </a:prstGeom>
        </p:spPr>
      </p:pic>
      <p:sp>
        <p:nvSpPr>
          <p:cNvPr id="7"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8</a:t>
            </a:r>
          </a:p>
        </p:txBody>
      </p:sp>
    </p:spTree>
    <p:extLst>
      <p:ext uri="{BB962C8B-B14F-4D97-AF65-F5344CB8AC3E}">
        <p14:creationId xmlns:p14="http://schemas.microsoft.com/office/powerpoint/2010/main" val="205460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a:t>
            </a:r>
          </a:p>
        </p:txBody>
      </p:sp>
      <p:sp>
        <p:nvSpPr>
          <p:cNvPr id="6" name="Subtitle 5"/>
          <p:cNvSpPr>
            <a:spLocks noGrp="1"/>
          </p:cNvSpPr>
          <p:nvPr>
            <p:ph type="subTitle" idx="10"/>
          </p:nvPr>
        </p:nvSpPr>
        <p:spPr/>
        <p:txBody>
          <a:bodyPr>
            <a:noAutofit/>
          </a:bodyPr>
          <a:lstStyle/>
          <a:p>
            <a:r>
              <a:rPr lang="en-US" dirty="0"/>
              <a:t>Why should we invest?</a:t>
            </a:r>
          </a:p>
        </p:txBody>
      </p:sp>
      <p:sp>
        <p:nvSpPr>
          <p:cNvPr id="37" name="Content Placeholder 36"/>
          <p:cNvSpPr>
            <a:spLocks noGrp="1"/>
          </p:cNvSpPr>
          <p:nvPr>
            <p:ph idx="1"/>
          </p:nvPr>
        </p:nvSpPr>
        <p:spPr>
          <a:xfrm>
            <a:off x="838200" y="1644161"/>
            <a:ext cx="5905500" cy="4863319"/>
          </a:xfrm>
        </p:spPr>
        <p:txBody>
          <a:bodyPr>
            <a:noAutofit/>
          </a:bodyPr>
          <a:lstStyle/>
          <a:p>
            <a:r>
              <a:rPr lang="en-US" sz="2200" b="1" dirty="0">
                <a:solidFill>
                  <a:schemeClr val="tx1"/>
                </a:solidFill>
              </a:rPr>
              <a:t>Medicine</a:t>
            </a:r>
          </a:p>
          <a:p>
            <a:pPr marL="457200" lvl="1"/>
            <a:r>
              <a:rPr lang="en-US" sz="1800" dirty="0">
                <a:solidFill>
                  <a:schemeClr val="tx1"/>
                </a:solidFill>
              </a:rPr>
              <a:t>Practice minimally invasive surgeries with no risk</a:t>
            </a:r>
          </a:p>
          <a:p>
            <a:pPr marL="457200" lvl="1"/>
            <a:r>
              <a:rPr lang="en-US" sz="1800" dirty="0">
                <a:solidFill>
                  <a:schemeClr val="tx1"/>
                </a:solidFill>
              </a:rPr>
              <a:t>Emergency scenarios</a:t>
            </a:r>
          </a:p>
          <a:p>
            <a:r>
              <a:rPr lang="en-US" sz="2200" b="1" dirty="0">
                <a:solidFill>
                  <a:schemeClr val="tx1"/>
                </a:solidFill>
              </a:rPr>
              <a:t>Military</a:t>
            </a:r>
          </a:p>
          <a:p>
            <a:pPr marL="457200" lvl="1"/>
            <a:r>
              <a:rPr lang="en-US" sz="1800" dirty="0">
                <a:solidFill>
                  <a:schemeClr val="tx1"/>
                </a:solidFill>
              </a:rPr>
              <a:t>Real-time practice for military combat scenarios</a:t>
            </a:r>
          </a:p>
          <a:p>
            <a:pPr marL="457200" lvl="1"/>
            <a:r>
              <a:rPr lang="en-US" sz="1800" dirty="0">
                <a:solidFill>
                  <a:schemeClr val="tx1"/>
                </a:solidFill>
              </a:rPr>
              <a:t>Practice group tactical maneuvers</a:t>
            </a:r>
          </a:p>
          <a:p>
            <a:pPr marL="457200" lvl="1"/>
            <a:r>
              <a:rPr lang="en-US" sz="1800" dirty="0">
                <a:solidFill>
                  <a:schemeClr val="tx1"/>
                </a:solidFill>
              </a:rPr>
              <a:t>Flight &amp; Battlefield simulation</a:t>
            </a:r>
          </a:p>
          <a:p>
            <a:pPr marL="457200" lvl="1"/>
            <a:r>
              <a:rPr lang="en-US" sz="1800" dirty="0">
                <a:solidFill>
                  <a:schemeClr val="tx1"/>
                </a:solidFill>
              </a:rPr>
              <a:t>Medic Training</a:t>
            </a:r>
          </a:p>
          <a:p>
            <a:pPr marL="457200" lvl="1"/>
            <a:r>
              <a:rPr lang="en-US" sz="1800" dirty="0">
                <a:solidFill>
                  <a:schemeClr val="tx1"/>
                </a:solidFill>
              </a:rPr>
              <a:t>Vehicle Simulation</a:t>
            </a:r>
          </a:p>
          <a:p>
            <a:r>
              <a:rPr lang="en-US" sz="2200" b="1" dirty="0">
                <a:solidFill>
                  <a:schemeClr val="tx1"/>
                </a:solidFill>
              </a:rPr>
              <a:t>Classroom</a:t>
            </a:r>
          </a:p>
          <a:p>
            <a:pPr marL="457200" lvl="1"/>
            <a:r>
              <a:rPr lang="en-US" sz="1800" dirty="0">
                <a:solidFill>
                  <a:schemeClr val="tx1"/>
                </a:solidFill>
              </a:rPr>
              <a:t>Enhanced learning of core content</a:t>
            </a:r>
          </a:p>
          <a:p>
            <a:pPr marL="457200" lvl="1"/>
            <a:r>
              <a:rPr lang="en-US" sz="1800" dirty="0">
                <a:solidFill>
                  <a:schemeClr val="tx1"/>
                </a:solidFill>
              </a:rPr>
              <a:t>Increased engagement</a:t>
            </a:r>
          </a:p>
          <a:p>
            <a:pPr lvl="2"/>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
        <p:nvSpPr>
          <p:cNvPr id="8" name="Content Placeholder 36">
            <a:extLst>
              <a:ext uri="{FF2B5EF4-FFF2-40B4-BE49-F238E27FC236}">
                <a16:creationId xmlns:a16="http://schemas.microsoft.com/office/drawing/2014/main" id="{51E77F91-AAC8-4EA1-A2B2-F68D07EB33D2}"/>
              </a:ext>
            </a:extLst>
          </p:cNvPr>
          <p:cNvSpPr txBox="1">
            <a:spLocks/>
          </p:cNvSpPr>
          <p:nvPr/>
        </p:nvSpPr>
        <p:spPr>
          <a:xfrm>
            <a:off x="6314435" y="2565147"/>
            <a:ext cx="5375031" cy="258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000" i="1" dirty="0"/>
              <a:t>Figure 4: VR in the Classroom</a:t>
            </a:r>
          </a:p>
        </p:txBody>
      </p:sp>
      <p:pic>
        <p:nvPicPr>
          <p:cNvPr id="9" name="Picture 8" descr="“”">
            <a:extLst>
              <a:ext uri="{FF2B5EF4-FFF2-40B4-BE49-F238E27FC236}">
                <a16:creationId xmlns:a16="http://schemas.microsoft.com/office/drawing/2014/main" id="{4E86A053-7FD3-43BB-8305-CC69E742E2F1}"/>
              </a:ext>
            </a:extLst>
          </p:cNvPr>
          <p:cNvPicPr>
            <a:picLocks noChangeAspect="1"/>
          </p:cNvPicPr>
          <p:nvPr/>
        </p:nvPicPr>
        <p:blipFill>
          <a:blip r:embed="rId3"/>
          <a:stretch>
            <a:fillRect/>
          </a:stretch>
        </p:blipFill>
        <p:spPr>
          <a:xfrm>
            <a:off x="6483233" y="2823314"/>
            <a:ext cx="5206233" cy="2405911"/>
          </a:xfrm>
          <a:prstGeom prst="rect">
            <a:avLst/>
          </a:prstGeom>
        </p:spPr>
      </p:pic>
      <p:sp>
        <p:nvSpPr>
          <p:cNvPr id="7"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9</a:t>
            </a:r>
          </a:p>
        </p:txBody>
      </p:sp>
    </p:spTree>
    <p:extLst>
      <p:ext uri="{BB962C8B-B14F-4D97-AF65-F5344CB8AC3E}">
        <p14:creationId xmlns:p14="http://schemas.microsoft.com/office/powerpoint/2010/main" val="341068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5"/>
            <a:ext cx="7287109" cy="2695208"/>
          </a:xfrm>
        </p:spPr>
        <p:txBody>
          <a:bodyPr>
            <a:normAutofit fontScale="90000"/>
          </a:bodyPr>
          <a:lstStyle/>
          <a:p>
            <a:r>
              <a:rPr lang="en-US" dirty="0"/>
              <a:t>Creating an Accessible VR/AR Experience</a:t>
            </a:r>
          </a:p>
        </p:txBody>
      </p:sp>
    </p:spTree>
    <p:extLst>
      <p:ext uri="{BB962C8B-B14F-4D97-AF65-F5344CB8AC3E}">
        <p14:creationId xmlns:p14="http://schemas.microsoft.com/office/powerpoint/2010/main" val="4005274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R AR webinar materials_final" id="{F772F6C5-C83E-454C-9EBC-EBF9760A8A6C}" vid="{456952B4-2DBC-4D6E-A908-DA84B0F5FD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VR AR webinar materials_final</Template>
  <TotalTime>1554</TotalTime>
  <Words>1896</Words>
  <Application>Microsoft Macintosh PowerPoint</Application>
  <PresentationFormat>Widescreen</PresentationFormat>
  <Paragraphs>285</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ＭＳ Ｐゴシック</vt:lpstr>
      <vt:lpstr>Arial</vt:lpstr>
      <vt:lpstr>Arial Black</vt:lpstr>
      <vt:lpstr>Arial Regular</vt:lpstr>
      <vt:lpstr>Calibri</vt:lpstr>
      <vt:lpstr>Mangal</vt:lpstr>
      <vt:lpstr>Office Theme</vt:lpstr>
      <vt:lpstr>Accessibility in the Virtual/Augmented  Reality Space</vt:lpstr>
      <vt:lpstr>Agenda</vt:lpstr>
      <vt:lpstr>What is VR/AR?</vt:lpstr>
      <vt:lpstr>Benefits of VR/AR</vt:lpstr>
      <vt:lpstr>Hospitality</vt:lpstr>
      <vt:lpstr>Healthcare</vt:lpstr>
      <vt:lpstr>Video Games</vt:lpstr>
      <vt:lpstr>Education</vt:lpstr>
      <vt:lpstr>Creating an Accessible VR/AR Experience</vt:lpstr>
      <vt:lpstr>Current Barriers</vt:lpstr>
      <vt:lpstr>Concepts: Mobility</vt:lpstr>
      <vt:lpstr>Concepts: Visual</vt:lpstr>
      <vt:lpstr>Concepts: Auditory</vt:lpstr>
      <vt:lpstr>Concepts: Cognitive</vt:lpstr>
      <vt:lpstr>The Policy and Programs Surrounding VR/AR</vt:lpstr>
      <vt:lpstr>Legal Landscape</vt:lpstr>
      <vt:lpstr>Accessibility Questionnaire </vt:lpstr>
      <vt:lpstr>Systems Survey &amp; Analysis</vt:lpstr>
      <vt:lpstr>Accessibility Policy</vt:lpstr>
      <vt:lpstr>Accessibility Strategy</vt:lpstr>
      <vt:lpstr>Project Management Plan</vt:lpstr>
      <vt:lpstr>Summary </vt:lpstr>
      <vt:lpstr>Questions? </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IN THE VIRTUAL/AUGMENTED REALITY SPACE</dc:title>
  <dc:creator>Jessie Hall</dc:creator>
  <cp:lastModifiedBy>Kristin Heineman</cp:lastModifiedBy>
  <cp:revision>47</cp:revision>
  <cp:lastPrinted>2016-10-05T18:53:11Z</cp:lastPrinted>
  <dcterms:created xsi:type="dcterms:W3CDTF">2017-07-12T13:03:15Z</dcterms:created>
  <dcterms:modified xsi:type="dcterms:W3CDTF">2018-03-20T23:30:20Z</dcterms:modified>
</cp:coreProperties>
</file>